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3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2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94" r:id="rId31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68D65-1465-1C41-970A-D352D361B9F6}" type="doc">
      <dgm:prSet loTypeId="urn:microsoft.com/office/officeart/2005/8/layout/process1" loCatId="" qsTypeId="urn:microsoft.com/office/officeart/2005/8/quickstyle/simple4" qsCatId="simple" csTypeId="urn:microsoft.com/office/officeart/2005/8/colors/colorful4" csCatId="colorful" phldr="1"/>
      <dgm:spPr/>
    </dgm:pt>
    <dgm:pt modelId="{121324AE-7729-A141-9B60-B270429EE0AF}">
      <dgm:prSet phldrT="[文字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/>
            <a:t>Verbs</a:t>
          </a:r>
        </a:p>
        <a:p>
          <a:r>
            <a:rPr lang="en-US" altLang="zh-TW" dirty="0" smtClean="0"/>
            <a:t>(verb + arguments)</a:t>
          </a:r>
          <a:endParaRPr lang="zh-TW" altLang="en-US" dirty="0"/>
        </a:p>
      </dgm:t>
    </dgm:pt>
    <dgm:pt modelId="{2171712D-1C2C-4E4F-8846-A9AEA9A68C74}" type="parTrans" cxnId="{D4AC4983-E6C1-6943-8B8F-F6733B338FC9}">
      <dgm:prSet/>
      <dgm:spPr/>
      <dgm:t>
        <a:bodyPr/>
        <a:lstStyle/>
        <a:p>
          <a:endParaRPr lang="zh-TW" altLang="en-US"/>
        </a:p>
      </dgm:t>
    </dgm:pt>
    <dgm:pt modelId="{167615F9-0489-A847-BB3D-5D7BE3D1EDBB}" type="sibTrans" cxnId="{D4AC4983-E6C1-6943-8B8F-F6733B338FC9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857F9EBA-BE2F-4E41-9A1A-563369E4D128}">
      <dgm:prSet phldrT="[文字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/>
            <a:t>Main predicate</a:t>
          </a:r>
          <a:endParaRPr lang="zh-TW" altLang="en-US" dirty="0"/>
        </a:p>
      </dgm:t>
    </dgm:pt>
    <dgm:pt modelId="{40FF6C37-F7E3-8740-AED1-9D9A4EEB0741}" type="parTrans" cxnId="{A1D3461A-6360-7447-A1A8-A4F950E5CE91}">
      <dgm:prSet/>
      <dgm:spPr/>
      <dgm:t>
        <a:bodyPr/>
        <a:lstStyle/>
        <a:p>
          <a:endParaRPr lang="zh-TW" altLang="en-US"/>
        </a:p>
      </dgm:t>
    </dgm:pt>
    <dgm:pt modelId="{DAEF79DE-8278-B140-92CE-30CC4B7C048B}" type="sibTrans" cxnId="{A1D3461A-6360-7447-A1A8-A4F950E5CE91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4453A51F-F0EC-C943-8FD1-CB6B1BC43113}">
      <dgm:prSet phldrT="[文字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/>
            <a:t>Situation</a:t>
          </a:r>
        </a:p>
        <a:p>
          <a:r>
            <a:rPr lang="en-US" altLang="zh-TW" dirty="0" smtClean="0"/>
            <a:t>(STATES or EVENTS)</a:t>
          </a:r>
          <a:endParaRPr lang="zh-TW" altLang="en-US" dirty="0"/>
        </a:p>
      </dgm:t>
    </dgm:pt>
    <dgm:pt modelId="{9A63D221-B91A-E741-B7AA-F956B10F6721}" type="parTrans" cxnId="{683FBE04-071C-844A-B366-3BAC42E803B8}">
      <dgm:prSet/>
      <dgm:spPr/>
      <dgm:t>
        <a:bodyPr/>
        <a:lstStyle/>
        <a:p>
          <a:endParaRPr lang="zh-TW" altLang="en-US"/>
        </a:p>
      </dgm:t>
    </dgm:pt>
    <dgm:pt modelId="{1035018D-4913-A74D-97BF-DF1EEC252643}" type="sibTrans" cxnId="{683FBE04-071C-844A-B366-3BAC42E803B8}">
      <dgm:prSet/>
      <dgm:spPr/>
      <dgm:t>
        <a:bodyPr/>
        <a:lstStyle/>
        <a:p>
          <a:endParaRPr lang="zh-TW" altLang="en-US"/>
        </a:p>
      </dgm:t>
    </dgm:pt>
    <dgm:pt modelId="{9E2E38B7-482C-1343-AFEC-5A80BEDF4A51}" type="pres">
      <dgm:prSet presAssocID="{48368D65-1465-1C41-970A-D352D361B9F6}" presName="Name0" presStyleCnt="0">
        <dgm:presLayoutVars>
          <dgm:dir/>
          <dgm:resizeHandles val="exact"/>
        </dgm:presLayoutVars>
      </dgm:prSet>
      <dgm:spPr/>
    </dgm:pt>
    <dgm:pt modelId="{218873CC-58AE-AD42-8E85-2097D8D05C2A}" type="pres">
      <dgm:prSet presAssocID="{121324AE-7729-A141-9B60-B270429EE0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ACDAE0-2E64-1B40-8513-49733E3C8D89}" type="pres">
      <dgm:prSet presAssocID="{167615F9-0489-A847-BB3D-5D7BE3D1EDBB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F86CBC6-37A5-4641-B4E0-A23388DCA896}" type="pres">
      <dgm:prSet presAssocID="{167615F9-0489-A847-BB3D-5D7BE3D1EDB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A9452983-B379-4645-B125-29DC1BB35F5E}" type="pres">
      <dgm:prSet presAssocID="{857F9EBA-BE2F-4E41-9A1A-563369E4D1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4F6639-995D-6E46-84C5-676C3EEDD49F}" type="pres">
      <dgm:prSet presAssocID="{DAEF79DE-8278-B140-92CE-30CC4B7C048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A5E0F1C8-96B5-5345-B64E-5FA999B619DA}" type="pres">
      <dgm:prSet presAssocID="{DAEF79DE-8278-B140-92CE-30CC4B7C048B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A02FDFE-1DC6-1848-AEA3-A80F99FFDD80}" type="pres">
      <dgm:prSet presAssocID="{4453A51F-F0EC-C943-8FD1-CB6B1BC431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6465C90-7B11-1E44-B552-03CE86A4774E}" type="presOf" srcId="{121324AE-7729-A141-9B60-B270429EE0AF}" destId="{218873CC-58AE-AD42-8E85-2097D8D05C2A}" srcOrd="0" destOrd="0" presId="urn:microsoft.com/office/officeart/2005/8/layout/process1"/>
    <dgm:cxn modelId="{86F30A75-0076-314E-805A-0BA4DD70A339}" type="presOf" srcId="{167615F9-0489-A847-BB3D-5D7BE3D1EDBB}" destId="{5F86CBC6-37A5-4641-B4E0-A23388DCA896}" srcOrd="1" destOrd="0" presId="urn:microsoft.com/office/officeart/2005/8/layout/process1"/>
    <dgm:cxn modelId="{336E0DF6-DCAD-924E-8041-81896AA32650}" type="presOf" srcId="{167615F9-0489-A847-BB3D-5D7BE3D1EDBB}" destId="{3EACDAE0-2E64-1B40-8513-49733E3C8D89}" srcOrd="0" destOrd="0" presId="urn:microsoft.com/office/officeart/2005/8/layout/process1"/>
    <dgm:cxn modelId="{D72B42D7-7BB6-0140-B030-2C480BABF1A6}" type="presOf" srcId="{4453A51F-F0EC-C943-8FD1-CB6B1BC43113}" destId="{1A02FDFE-1DC6-1848-AEA3-A80F99FFDD80}" srcOrd="0" destOrd="0" presId="urn:microsoft.com/office/officeart/2005/8/layout/process1"/>
    <dgm:cxn modelId="{683FBE04-071C-844A-B366-3BAC42E803B8}" srcId="{48368D65-1465-1C41-970A-D352D361B9F6}" destId="{4453A51F-F0EC-C943-8FD1-CB6B1BC43113}" srcOrd="2" destOrd="0" parTransId="{9A63D221-B91A-E741-B7AA-F956B10F6721}" sibTransId="{1035018D-4913-A74D-97BF-DF1EEC252643}"/>
    <dgm:cxn modelId="{D4AC4983-E6C1-6943-8B8F-F6733B338FC9}" srcId="{48368D65-1465-1C41-970A-D352D361B9F6}" destId="{121324AE-7729-A141-9B60-B270429EE0AF}" srcOrd="0" destOrd="0" parTransId="{2171712D-1C2C-4E4F-8846-A9AEA9A68C74}" sibTransId="{167615F9-0489-A847-BB3D-5D7BE3D1EDBB}"/>
    <dgm:cxn modelId="{9E5BABDA-32D0-B840-AA42-05357A1309FD}" type="presOf" srcId="{DAEF79DE-8278-B140-92CE-30CC4B7C048B}" destId="{844F6639-995D-6E46-84C5-676C3EEDD49F}" srcOrd="0" destOrd="0" presId="urn:microsoft.com/office/officeart/2005/8/layout/process1"/>
    <dgm:cxn modelId="{A1D3461A-6360-7447-A1A8-A4F950E5CE91}" srcId="{48368D65-1465-1C41-970A-D352D361B9F6}" destId="{857F9EBA-BE2F-4E41-9A1A-563369E4D128}" srcOrd="1" destOrd="0" parTransId="{40FF6C37-F7E3-8740-AED1-9D9A4EEB0741}" sibTransId="{DAEF79DE-8278-B140-92CE-30CC4B7C048B}"/>
    <dgm:cxn modelId="{13586F3B-4801-2D43-9B26-1076A500466B}" type="presOf" srcId="{48368D65-1465-1C41-970A-D352D361B9F6}" destId="{9E2E38B7-482C-1343-AFEC-5A80BEDF4A51}" srcOrd="0" destOrd="0" presId="urn:microsoft.com/office/officeart/2005/8/layout/process1"/>
    <dgm:cxn modelId="{C93BBA48-9B9F-A74F-A232-9C3CDB88198C}" type="presOf" srcId="{DAEF79DE-8278-B140-92CE-30CC4B7C048B}" destId="{A5E0F1C8-96B5-5345-B64E-5FA999B619DA}" srcOrd="1" destOrd="0" presId="urn:microsoft.com/office/officeart/2005/8/layout/process1"/>
    <dgm:cxn modelId="{13A83C9B-4A5C-854C-BED5-53DD8CF4E88F}" type="presOf" srcId="{857F9EBA-BE2F-4E41-9A1A-563369E4D128}" destId="{A9452983-B379-4645-B125-29DC1BB35F5E}" srcOrd="0" destOrd="0" presId="urn:microsoft.com/office/officeart/2005/8/layout/process1"/>
    <dgm:cxn modelId="{09F62C2E-CEE2-1A4E-96C4-40D204C85423}" type="presParOf" srcId="{9E2E38B7-482C-1343-AFEC-5A80BEDF4A51}" destId="{218873CC-58AE-AD42-8E85-2097D8D05C2A}" srcOrd="0" destOrd="0" presId="urn:microsoft.com/office/officeart/2005/8/layout/process1"/>
    <dgm:cxn modelId="{FED5B9CA-A402-1D40-9A6B-911E159403B3}" type="presParOf" srcId="{9E2E38B7-482C-1343-AFEC-5A80BEDF4A51}" destId="{3EACDAE0-2E64-1B40-8513-49733E3C8D89}" srcOrd="1" destOrd="0" presId="urn:microsoft.com/office/officeart/2005/8/layout/process1"/>
    <dgm:cxn modelId="{5B0D1AD9-31C3-3A49-819F-614C7FE6555E}" type="presParOf" srcId="{3EACDAE0-2E64-1B40-8513-49733E3C8D89}" destId="{5F86CBC6-37A5-4641-B4E0-A23388DCA896}" srcOrd="0" destOrd="0" presId="urn:microsoft.com/office/officeart/2005/8/layout/process1"/>
    <dgm:cxn modelId="{C23C7571-1503-4D41-BC77-604369A0789B}" type="presParOf" srcId="{9E2E38B7-482C-1343-AFEC-5A80BEDF4A51}" destId="{A9452983-B379-4645-B125-29DC1BB35F5E}" srcOrd="2" destOrd="0" presId="urn:microsoft.com/office/officeart/2005/8/layout/process1"/>
    <dgm:cxn modelId="{098A1EA0-D752-264F-B8FE-0624F9518BE1}" type="presParOf" srcId="{9E2E38B7-482C-1343-AFEC-5A80BEDF4A51}" destId="{844F6639-995D-6E46-84C5-676C3EEDD49F}" srcOrd="3" destOrd="0" presId="urn:microsoft.com/office/officeart/2005/8/layout/process1"/>
    <dgm:cxn modelId="{3E0A5142-0F8E-1F43-A528-C7CC4D73E58B}" type="presParOf" srcId="{844F6639-995D-6E46-84C5-676C3EEDD49F}" destId="{A5E0F1C8-96B5-5345-B64E-5FA999B619DA}" srcOrd="0" destOrd="0" presId="urn:microsoft.com/office/officeart/2005/8/layout/process1"/>
    <dgm:cxn modelId="{8D8230DD-3FAA-CF45-B856-E20446CFDED5}" type="presParOf" srcId="{9E2E38B7-482C-1343-AFEC-5A80BEDF4A51}" destId="{1A02FDFE-1DC6-1848-AEA3-A80F99FFDD8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03A94-AD9E-6249-985F-2CF2EA95CF3D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E5600A27-4D82-2A40-B6EE-3087CEC59C44}">
      <dgm:prSet phldrT="[文字]" custT="1"/>
      <dgm:spPr/>
      <dgm:t>
        <a:bodyPr/>
        <a:lstStyle/>
        <a:p>
          <a:r>
            <a:rPr lang="en-US" altLang="zh-TW" sz="2000" dirty="0" smtClean="0"/>
            <a:t>verb</a:t>
          </a:r>
          <a:endParaRPr lang="zh-TW" altLang="en-US" sz="2000" dirty="0"/>
        </a:p>
      </dgm:t>
    </dgm:pt>
    <dgm:pt modelId="{E43D8530-3856-2B48-A13B-816F6E2BAD28}" type="parTrans" cxnId="{02E9C803-5DF0-6945-A28D-ED2966C252BA}">
      <dgm:prSet/>
      <dgm:spPr/>
      <dgm:t>
        <a:bodyPr/>
        <a:lstStyle/>
        <a:p>
          <a:endParaRPr lang="zh-TW" altLang="en-US"/>
        </a:p>
      </dgm:t>
    </dgm:pt>
    <dgm:pt modelId="{10B522D5-BDB7-A84C-8372-7B6DE1069FFC}" type="sibTrans" cxnId="{02E9C803-5DF0-6945-A28D-ED2966C252BA}">
      <dgm:prSet/>
      <dgm:spPr/>
      <dgm:t>
        <a:bodyPr/>
        <a:lstStyle/>
        <a:p>
          <a:endParaRPr lang="zh-TW" altLang="en-US"/>
        </a:p>
      </dgm:t>
    </dgm:pt>
    <dgm:pt modelId="{C53A7E7B-4DA5-254C-A006-DC75362EE231}">
      <dgm:prSet phldrT="[文字]" custT="1"/>
      <dgm:spPr/>
      <dgm:t>
        <a:bodyPr/>
        <a:lstStyle/>
        <a:p>
          <a:r>
            <a:rPr lang="en-US" altLang="zh-TW" sz="1800" dirty="0" smtClean="0"/>
            <a:t>arguments</a:t>
          </a:r>
          <a:endParaRPr lang="zh-TW" altLang="en-US" sz="1800" dirty="0"/>
        </a:p>
      </dgm:t>
    </dgm:pt>
    <dgm:pt modelId="{7DDB6832-97F8-E74D-8847-96609BC777E7}" type="parTrans" cxnId="{DCA2497F-B43F-9245-B5C7-CDE2E398196C}">
      <dgm:prSet/>
      <dgm:spPr/>
      <dgm:t>
        <a:bodyPr/>
        <a:lstStyle/>
        <a:p>
          <a:endParaRPr lang="zh-TW" altLang="en-US"/>
        </a:p>
      </dgm:t>
    </dgm:pt>
    <dgm:pt modelId="{16E55106-421B-C741-A77F-251B24D168F0}" type="sibTrans" cxnId="{DCA2497F-B43F-9245-B5C7-CDE2E398196C}">
      <dgm:prSet/>
      <dgm:spPr/>
      <dgm:t>
        <a:bodyPr/>
        <a:lstStyle/>
        <a:p>
          <a:endParaRPr lang="zh-TW" altLang="en-US"/>
        </a:p>
      </dgm:t>
    </dgm:pt>
    <dgm:pt modelId="{191FE58A-93CF-4C4F-9A7D-7CD8C8EEA449}">
      <dgm:prSet phldrT="[文字]"/>
      <dgm:spPr/>
      <dgm:t>
        <a:bodyPr/>
        <a:lstStyle/>
        <a:p>
          <a:r>
            <a:rPr lang="en-US" altLang="zh-TW" dirty="0" smtClean="0"/>
            <a:t>Situation</a:t>
          </a:r>
          <a:endParaRPr lang="zh-TW" altLang="en-US" dirty="0"/>
        </a:p>
      </dgm:t>
    </dgm:pt>
    <dgm:pt modelId="{21666C00-FFA3-9A40-98F7-1588A7C73863}" type="parTrans" cxnId="{61428D43-1CAD-8942-B596-B94F95C1A685}">
      <dgm:prSet/>
      <dgm:spPr/>
      <dgm:t>
        <a:bodyPr/>
        <a:lstStyle/>
        <a:p>
          <a:endParaRPr lang="zh-TW" altLang="en-US"/>
        </a:p>
      </dgm:t>
    </dgm:pt>
    <dgm:pt modelId="{87E9818D-DEBB-B44B-8D7E-A1E5063636A4}" type="sibTrans" cxnId="{61428D43-1CAD-8942-B596-B94F95C1A685}">
      <dgm:prSet/>
      <dgm:spPr/>
      <dgm:t>
        <a:bodyPr/>
        <a:lstStyle/>
        <a:p>
          <a:endParaRPr lang="zh-TW" altLang="en-US"/>
        </a:p>
      </dgm:t>
    </dgm:pt>
    <dgm:pt modelId="{3F0B68C1-109C-E34F-831C-7497E1CEBDD4}" type="pres">
      <dgm:prSet presAssocID="{6C403A94-AD9E-6249-985F-2CF2EA95CF3D}" presName="linearFlow" presStyleCnt="0">
        <dgm:presLayoutVars>
          <dgm:dir/>
          <dgm:resizeHandles val="exact"/>
        </dgm:presLayoutVars>
      </dgm:prSet>
      <dgm:spPr/>
    </dgm:pt>
    <dgm:pt modelId="{49E1AEA9-CB2D-7A46-B410-EB4C09CB0700}" type="pres">
      <dgm:prSet presAssocID="{E5600A27-4D82-2A40-B6EE-3087CEC59C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550F1C-321A-8249-8A59-0456C84247BD}" type="pres">
      <dgm:prSet presAssocID="{10B522D5-BDB7-A84C-8372-7B6DE1069FFC}" presName="spacerL" presStyleCnt="0"/>
      <dgm:spPr/>
    </dgm:pt>
    <dgm:pt modelId="{65BDC04D-F871-5549-9B22-4DBEDDB64A6E}" type="pres">
      <dgm:prSet presAssocID="{10B522D5-BDB7-A84C-8372-7B6DE1069FF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9CE0F1B-3EE4-EA47-B854-CE666DB46A1E}" type="pres">
      <dgm:prSet presAssocID="{10B522D5-BDB7-A84C-8372-7B6DE1069FFC}" presName="spacerR" presStyleCnt="0"/>
      <dgm:spPr/>
    </dgm:pt>
    <dgm:pt modelId="{FBFF9BB2-F20F-C748-AB33-42C1973614AD}" type="pres">
      <dgm:prSet presAssocID="{C53A7E7B-4DA5-254C-A006-DC75362EE2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47C09D-08DC-9C4D-B796-9D64AEE26479}" type="pres">
      <dgm:prSet presAssocID="{16E55106-421B-C741-A77F-251B24D168F0}" presName="spacerL" presStyleCnt="0"/>
      <dgm:spPr/>
    </dgm:pt>
    <dgm:pt modelId="{1F86C514-CCCF-ED49-88A9-D83D3D02A40B}" type="pres">
      <dgm:prSet presAssocID="{16E55106-421B-C741-A77F-251B24D168F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5F487A14-B843-C44A-A9CD-0F474FF8DF52}" type="pres">
      <dgm:prSet presAssocID="{16E55106-421B-C741-A77F-251B24D168F0}" presName="spacerR" presStyleCnt="0"/>
      <dgm:spPr/>
    </dgm:pt>
    <dgm:pt modelId="{D0E6F3CA-1E45-D643-8BA8-EC006FAE487C}" type="pres">
      <dgm:prSet presAssocID="{191FE58A-93CF-4C4F-9A7D-7CD8C8EEA4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E9C803-5DF0-6945-A28D-ED2966C252BA}" srcId="{6C403A94-AD9E-6249-985F-2CF2EA95CF3D}" destId="{E5600A27-4D82-2A40-B6EE-3087CEC59C44}" srcOrd="0" destOrd="0" parTransId="{E43D8530-3856-2B48-A13B-816F6E2BAD28}" sibTransId="{10B522D5-BDB7-A84C-8372-7B6DE1069FFC}"/>
    <dgm:cxn modelId="{61428D43-1CAD-8942-B596-B94F95C1A685}" srcId="{6C403A94-AD9E-6249-985F-2CF2EA95CF3D}" destId="{191FE58A-93CF-4C4F-9A7D-7CD8C8EEA449}" srcOrd="2" destOrd="0" parTransId="{21666C00-FFA3-9A40-98F7-1588A7C73863}" sibTransId="{87E9818D-DEBB-B44B-8D7E-A1E5063636A4}"/>
    <dgm:cxn modelId="{6E0E40E3-0FA9-9842-81E3-7D08A7AA0133}" type="presOf" srcId="{16E55106-421B-C741-A77F-251B24D168F0}" destId="{1F86C514-CCCF-ED49-88A9-D83D3D02A40B}" srcOrd="0" destOrd="0" presId="urn:microsoft.com/office/officeart/2005/8/layout/equation1"/>
    <dgm:cxn modelId="{8A58D54D-4F32-0841-BC59-CE096A97EB5A}" type="presOf" srcId="{C53A7E7B-4DA5-254C-A006-DC75362EE231}" destId="{FBFF9BB2-F20F-C748-AB33-42C1973614AD}" srcOrd="0" destOrd="0" presId="urn:microsoft.com/office/officeart/2005/8/layout/equation1"/>
    <dgm:cxn modelId="{DCA2497F-B43F-9245-B5C7-CDE2E398196C}" srcId="{6C403A94-AD9E-6249-985F-2CF2EA95CF3D}" destId="{C53A7E7B-4DA5-254C-A006-DC75362EE231}" srcOrd="1" destOrd="0" parTransId="{7DDB6832-97F8-E74D-8847-96609BC777E7}" sibTransId="{16E55106-421B-C741-A77F-251B24D168F0}"/>
    <dgm:cxn modelId="{D8C1CEEF-5510-4F4C-AD1C-771902115CBF}" type="presOf" srcId="{191FE58A-93CF-4C4F-9A7D-7CD8C8EEA449}" destId="{D0E6F3CA-1E45-D643-8BA8-EC006FAE487C}" srcOrd="0" destOrd="0" presId="urn:microsoft.com/office/officeart/2005/8/layout/equation1"/>
    <dgm:cxn modelId="{8AC31231-F11E-6644-817C-A41969B821A0}" type="presOf" srcId="{6C403A94-AD9E-6249-985F-2CF2EA95CF3D}" destId="{3F0B68C1-109C-E34F-831C-7497E1CEBDD4}" srcOrd="0" destOrd="0" presId="urn:microsoft.com/office/officeart/2005/8/layout/equation1"/>
    <dgm:cxn modelId="{ECE057D5-74A6-B64D-8426-A59823E37509}" type="presOf" srcId="{10B522D5-BDB7-A84C-8372-7B6DE1069FFC}" destId="{65BDC04D-F871-5549-9B22-4DBEDDB64A6E}" srcOrd="0" destOrd="0" presId="urn:microsoft.com/office/officeart/2005/8/layout/equation1"/>
    <dgm:cxn modelId="{C9ACAFEC-D40F-A046-972E-8B910C7951CB}" type="presOf" srcId="{E5600A27-4D82-2A40-B6EE-3087CEC59C44}" destId="{49E1AEA9-CB2D-7A46-B410-EB4C09CB0700}" srcOrd="0" destOrd="0" presId="urn:microsoft.com/office/officeart/2005/8/layout/equation1"/>
    <dgm:cxn modelId="{5575A7D0-7F32-9344-81F5-4F60EAD973C6}" type="presParOf" srcId="{3F0B68C1-109C-E34F-831C-7497E1CEBDD4}" destId="{49E1AEA9-CB2D-7A46-B410-EB4C09CB0700}" srcOrd="0" destOrd="0" presId="urn:microsoft.com/office/officeart/2005/8/layout/equation1"/>
    <dgm:cxn modelId="{F6CA7E1B-EDD5-BF40-98F9-3C8E8830DDDC}" type="presParOf" srcId="{3F0B68C1-109C-E34F-831C-7497E1CEBDD4}" destId="{78550F1C-321A-8249-8A59-0456C84247BD}" srcOrd="1" destOrd="0" presId="urn:microsoft.com/office/officeart/2005/8/layout/equation1"/>
    <dgm:cxn modelId="{B05D6147-F336-1746-8D63-63F1FA5A7320}" type="presParOf" srcId="{3F0B68C1-109C-E34F-831C-7497E1CEBDD4}" destId="{65BDC04D-F871-5549-9B22-4DBEDDB64A6E}" srcOrd="2" destOrd="0" presId="urn:microsoft.com/office/officeart/2005/8/layout/equation1"/>
    <dgm:cxn modelId="{B628FB89-1241-B747-9B71-60F1E205CB80}" type="presParOf" srcId="{3F0B68C1-109C-E34F-831C-7497E1CEBDD4}" destId="{79CE0F1B-3EE4-EA47-B854-CE666DB46A1E}" srcOrd="3" destOrd="0" presId="urn:microsoft.com/office/officeart/2005/8/layout/equation1"/>
    <dgm:cxn modelId="{9F590D34-CF02-9941-AA77-DE4AFB9F4018}" type="presParOf" srcId="{3F0B68C1-109C-E34F-831C-7497E1CEBDD4}" destId="{FBFF9BB2-F20F-C748-AB33-42C1973614AD}" srcOrd="4" destOrd="0" presId="urn:microsoft.com/office/officeart/2005/8/layout/equation1"/>
    <dgm:cxn modelId="{9CB47E14-4641-B540-A6DE-9638E5E1E6EA}" type="presParOf" srcId="{3F0B68C1-109C-E34F-831C-7497E1CEBDD4}" destId="{2647C09D-08DC-9C4D-B796-9D64AEE26479}" srcOrd="5" destOrd="0" presId="urn:microsoft.com/office/officeart/2005/8/layout/equation1"/>
    <dgm:cxn modelId="{FDDB8B4B-9D61-2543-BF83-A2C01B5578B3}" type="presParOf" srcId="{3F0B68C1-109C-E34F-831C-7497E1CEBDD4}" destId="{1F86C514-CCCF-ED49-88A9-D83D3D02A40B}" srcOrd="6" destOrd="0" presId="urn:microsoft.com/office/officeart/2005/8/layout/equation1"/>
    <dgm:cxn modelId="{DC9B17A6-C0DC-0D4C-BDA7-AC19491B6338}" type="presParOf" srcId="{3F0B68C1-109C-E34F-831C-7497E1CEBDD4}" destId="{5F487A14-B843-C44A-A9CD-0F474FF8DF52}" srcOrd="7" destOrd="0" presId="urn:microsoft.com/office/officeart/2005/8/layout/equation1"/>
    <dgm:cxn modelId="{CA6C2EA4-B340-2248-8049-087754F1942A}" type="presParOf" srcId="{3F0B68C1-109C-E34F-831C-7497E1CEBDD4}" destId="{D0E6F3CA-1E45-D643-8BA8-EC006FAE487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873CC-58AE-AD42-8E85-2097D8D05C2A}">
      <dsp:nvSpPr>
        <dsp:cNvPr id="0" name=""/>
        <dsp:cNvSpPr/>
      </dsp:nvSpPr>
      <dsp:spPr>
        <a:xfrm>
          <a:off x="6652" y="386144"/>
          <a:ext cx="1988393" cy="1193036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Verbs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(verb + arguments)</a:t>
          </a:r>
          <a:endParaRPr lang="zh-TW" altLang="en-US" sz="2000" kern="1200" dirty="0"/>
        </a:p>
      </dsp:txBody>
      <dsp:txXfrm>
        <a:off x="41595" y="421087"/>
        <a:ext cx="1918507" cy="1123150"/>
      </dsp:txXfrm>
    </dsp:sp>
    <dsp:sp modelId="{3EACDAE0-2E64-1B40-8513-49733E3C8D89}">
      <dsp:nvSpPr>
        <dsp:cNvPr id="0" name=""/>
        <dsp:cNvSpPr/>
      </dsp:nvSpPr>
      <dsp:spPr>
        <a:xfrm>
          <a:off x="2193885" y="736101"/>
          <a:ext cx="421539" cy="493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193885" y="834725"/>
        <a:ext cx="295077" cy="295873"/>
      </dsp:txXfrm>
    </dsp:sp>
    <dsp:sp modelId="{A9452983-B379-4645-B125-29DC1BB35F5E}">
      <dsp:nvSpPr>
        <dsp:cNvPr id="0" name=""/>
        <dsp:cNvSpPr/>
      </dsp:nvSpPr>
      <dsp:spPr>
        <a:xfrm>
          <a:off x="2790403" y="386144"/>
          <a:ext cx="1988393" cy="1193036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Main predicate</a:t>
          </a:r>
          <a:endParaRPr lang="zh-TW" altLang="en-US" sz="2000" kern="1200" dirty="0"/>
        </a:p>
      </dsp:txBody>
      <dsp:txXfrm>
        <a:off x="2825346" y="421087"/>
        <a:ext cx="1918507" cy="1123150"/>
      </dsp:txXfrm>
    </dsp:sp>
    <dsp:sp modelId="{844F6639-995D-6E46-84C5-676C3EEDD49F}">
      <dsp:nvSpPr>
        <dsp:cNvPr id="0" name=""/>
        <dsp:cNvSpPr/>
      </dsp:nvSpPr>
      <dsp:spPr>
        <a:xfrm>
          <a:off x="4977636" y="736101"/>
          <a:ext cx="421539" cy="493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4977636" y="834725"/>
        <a:ext cx="295077" cy="295873"/>
      </dsp:txXfrm>
    </dsp:sp>
    <dsp:sp modelId="{1A02FDFE-1DC6-1848-AEA3-A80F99FFDD80}">
      <dsp:nvSpPr>
        <dsp:cNvPr id="0" name=""/>
        <dsp:cNvSpPr/>
      </dsp:nvSpPr>
      <dsp:spPr>
        <a:xfrm>
          <a:off x="5574154" y="386144"/>
          <a:ext cx="1988393" cy="1193036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Situation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(STATES or EVENTS)</a:t>
          </a:r>
          <a:endParaRPr lang="zh-TW" altLang="en-US" sz="2000" kern="1200" dirty="0"/>
        </a:p>
      </dsp:txBody>
      <dsp:txXfrm>
        <a:off x="5609097" y="421087"/>
        <a:ext cx="1918507" cy="1123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AEA9-CB2D-7A46-B410-EB4C09CB0700}">
      <dsp:nvSpPr>
        <dsp:cNvPr id="0" name=""/>
        <dsp:cNvSpPr/>
      </dsp:nvSpPr>
      <dsp:spPr>
        <a:xfrm>
          <a:off x="1272" y="139073"/>
          <a:ext cx="1687177" cy="16871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verb</a:t>
          </a:r>
          <a:endParaRPr lang="zh-TW" altLang="en-US" sz="2000" kern="1200" dirty="0"/>
        </a:p>
      </dsp:txBody>
      <dsp:txXfrm>
        <a:off x="248353" y="386154"/>
        <a:ext cx="1193015" cy="1193015"/>
      </dsp:txXfrm>
    </dsp:sp>
    <dsp:sp modelId="{65BDC04D-F871-5549-9B22-4DBEDDB64A6E}">
      <dsp:nvSpPr>
        <dsp:cNvPr id="0" name=""/>
        <dsp:cNvSpPr/>
      </dsp:nvSpPr>
      <dsp:spPr>
        <a:xfrm>
          <a:off x="1825449" y="493380"/>
          <a:ext cx="978563" cy="97856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955158" y="867582"/>
        <a:ext cx="719145" cy="230159"/>
      </dsp:txXfrm>
    </dsp:sp>
    <dsp:sp modelId="{FBFF9BB2-F20F-C748-AB33-42C1973614AD}">
      <dsp:nvSpPr>
        <dsp:cNvPr id="0" name=""/>
        <dsp:cNvSpPr/>
      </dsp:nvSpPr>
      <dsp:spPr>
        <a:xfrm>
          <a:off x="2941011" y="139073"/>
          <a:ext cx="1687177" cy="16871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arguments</a:t>
          </a:r>
          <a:endParaRPr lang="zh-TW" altLang="en-US" sz="1800" kern="1200" dirty="0"/>
        </a:p>
      </dsp:txBody>
      <dsp:txXfrm>
        <a:off x="3188092" y="386154"/>
        <a:ext cx="1193015" cy="1193015"/>
      </dsp:txXfrm>
    </dsp:sp>
    <dsp:sp modelId="{1F86C514-CCCF-ED49-88A9-D83D3D02A40B}">
      <dsp:nvSpPr>
        <dsp:cNvPr id="0" name=""/>
        <dsp:cNvSpPr/>
      </dsp:nvSpPr>
      <dsp:spPr>
        <a:xfrm>
          <a:off x="4765187" y="493380"/>
          <a:ext cx="978563" cy="978563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100" kern="1200"/>
        </a:p>
      </dsp:txBody>
      <dsp:txXfrm>
        <a:off x="4894896" y="694964"/>
        <a:ext cx="719145" cy="575395"/>
      </dsp:txXfrm>
    </dsp:sp>
    <dsp:sp modelId="{D0E6F3CA-1E45-D643-8BA8-EC006FAE487C}">
      <dsp:nvSpPr>
        <dsp:cNvPr id="0" name=""/>
        <dsp:cNvSpPr/>
      </dsp:nvSpPr>
      <dsp:spPr>
        <a:xfrm>
          <a:off x="5880749" y="139073"/>
          <a:ext cx="1687177" cy="16871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Situation</a:t>
          </a:r>
          <a:endParaRPr lang="zh-TW" altLang="en-US" sz="2200" kern="1200" dirty="0"/>
        </a:p>
      </dsp:txBody>
      <dsp:txXfrm>
        <a:off x="6127830" y="386154"/>
        <a:ext cx="1193015" cy="119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E9D1-D5CB-C649-89E9-BD42D4B54014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7755-25BE-A24B-A440-93DAD06692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725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首先介紹動詞作為謂語的意義。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接著區別</a:t>
            </a:r>
            <a:r>
              <a:rPr kumimoji="1" lang="en-US" altLang="zh-TW" dirty="0" smtClean="0"/>
              <a:t>state and events</a:t>
            </a:r>
            <a:r>
              <a:rPr kumimoji="1" lang="zh-TW" altLang="en-US" dirty="0" smtClean="0"/>
              <a:t>的差別，再細看</a:t>
            </a:r>
            <a:r>
              <a:rPr kumimoji="1" lang="en-US" altLang="zh-TW" dirty="0" smtClean="0"/>
              <a:t>motion verbs</a:t>
            </a:r>
            <a:r>
              <a:rPr kumimoji="1" lang="zh-TW" altLang="en-US" dirty="0" smtClean="0"/>
              <a:t>的例子，以及在認知語意架構的呈現方式。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最後檢驗語意謂語在其他詞類的使用情形。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898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monument </a:t>
            </a:r>
            <a:r>
              <a:rPr kumimoji="1" lang="zh-TW" altLang="en-US" dirty="0" smtClean="0"/>
              <a:t>紀念碑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0682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Figure</a:t>
            </a:r>
            <a:r>
              <a:rPr kumimoji="1" lang="zh-TW" altLang="en-US" dirty="0" smtClean="0"/>
              <a:t>是被討論的某個事物的位置</a:t>
            </a:r>
            <a:endParaRPr kumimoji="1" lang="en-US" altLang="zh-TW" dirty="0" smtClean="0"/>
          </a:p>
          <a:p>
            <a:r>
              <a:rPr kumimoji="1" lang="en-US" altLang="zh-TW" dirty="0" smtClean="0"/>
              <a:t>Ground</a:t>
            </a:r>
            <a:r>
              <a:rPr kumimoji="1" lang="zh-TW" altLang="en-US" dirty="0" smtClean="0"/>
              <a:t>又叫座地標</a:t>
            </a:r>
            <a:r>
              <a:rPr kumimoji="1" lang="en-US" altLang="zh-TW" dirty="0" smtClean="0"/>
              <a:t>(landmark)</a:t>
            </a:r>
            <a:r>
              <a:rPr kumimoji="1" lang="zh-TW" altLang="en-US" dirty="0" smtClean="0"/>
              <a:t>是指</a:t>
            </a:r>
            <a:r>
              <a:rPr kumimoji="1" lang="en-US" altLang="zh-TW" dirty="0" smtClean="0"/>
              <a:t>figure</a:t>
            </a:r>
            <a:r>
              <a:rPr kumimoji="1" lang="zh-TW" altLang="en-US" dirty="0" smtClean="0"/>
              <a:t>被比較的指標物、相對處</a:t>
            </a:r>
            <a:endParaRPr kumimoji="1" lang="en-US" altLang="zh-TW" dirty="0" smtClean="0"/>
          </a:p>
          <a:p>
            <a:r>
              <a:rPr kumimoji="1" lang="en-US" altLang="zh-TW" dirty="0" smtClean="0"/>
              <a:t>Path</a:t>
            </a:r>
            <a:r>
              <a:rPr kumimoji="1" lang="zh-TW" altLang="en-US" dirty="0" smtClean="0"/>
              <a:t>是指</a:t>
            </a:r>
            <a:r>
              <a:rPr kumimoji="1" lang="en-US" altLang="zh-TW" dirty="0" smtClean="0"/>
              <a:t>figure</a:t>
            </a:r>
            <a:r>
              <a:rPr kumimoji="1" lang="zh-TW" altLang="en-US" dirty="0" smtClean="0"/>
              <a:t>過去到</a:t>
            </a:r>
            <a:r>
              <a:rPr kumimoji="1" lang="en-US" altLang="zh-TW" dirty="0" smtClean="0"/>
              <a:t>GROUND</a:t>
            </a:r>
            <a:r>
              <a:rPr kumimoji="1" lang="zh-TW" altLang="en-US" dirty="0" smtClean="0"/>
              <a:t>的方向</a:t>
            </a:r>
            <a:endParaRPr kumimoji="1" lang="en-US" altLang="zh-TW" dirty="0" smtClean="0"/>
          </a:p>
          <a:p>
            <a:r>
              <a:rPr kumimoji="1" lang="en-US" altLang="zh-TW" dirty="0" smtClean="0"/>
              <a:t>Position</a:t>
            </a:r>
            <a:r>
              <a:rPr kumimoji="1" lang="zh-TW" altLang="en-US" dirty="0" smtClean="0"/>
              <a:t>是指最終</a:t>
            </a:r>
            <a:r>
              <a:rPr kumimoji="1" lang="en-US" altLang="zh-TW" dirty="0" smtClean="0"/>
              <a:t>FIGURE</a:t>
            </a:r>
            <a:r>
              <a:rPr kumimoji="1" lang="zh-TW" altLang="en-US" dirty="0" smtClean="0"/>
              <a:t>在的位置，相對於</a:t>
            </a:r>
            <a:r>
              <a:rPr kumimoji="1" lang="en-US" altLang="zh-TW" dirty="0" smtClean="0"/>
              <a:t>GROUND</a:t>
            </a:r>
          </a:p>
          <a:p>
            <a:r>
              <a:rPr kumimoji="1" lang="en-US" altLang="zh-TW" dirty="0" smtClean="0"/>
              <a:t>Manner</a:t>
            </a:r>
            <a:r>
              <a:rPr kumimoji="1" lang="zh-TW" altLang="en-US" dirty="0" smtClean="0"/>
              <a:t>是指怎麼移動的、怎麼放置的</a:t>
            </a:r>
            <a:endParaRPr kumimoji="1" lang="en-US" altLang="zh-TW" dirty="0" smtClean="0"/>
          </a:p>
          <a:p>
            <a:r>
              <a:rPr kumimoji="1" lang="en-US" altLang="zh-TW" dirty="0" smtClean="0"/>
              <a:t>MOTION</a:t>
            </a:r>
            <a:r>
              <a:rPr kumimoji="1" lang="zh-TW" altLang="en-US" dirty="0" smtClean="0"/>
              <a:t>部分，</a:t>
            </a:r>
            <a:r>
              <a:rPr kumimoji="1" lang="en-US" altLang="zh-TW" dirty="0" smtClean="0"/>
              <a:t>manner</a:t>
            </a:r>
            <a:r>
              <a:rPr kumimoji="1" lang="zh-TW" altLang="en-US" dirty="0" smtClean="0"/>
              <a:t>可省</a:t>
            </a:r>
            <a:endParaRPr kumimoji="1" lang="en-US" altLang="zh-TW" dirty="0" smtClean="0"/>
          </a:p>
          <a:p>
            <a:r>
              <a:rPr kumimoji="1" lang="en-US" altLang="zh-TW" dirty="0" smtClean="0"/>
              <a:t>Location</a:t>
            </a:r>
            <a:r>
              <a:rPr kumimoji="1" lang="zh-TW" altLang="en-US" dirty="0" smtClean="0"/>
              <a:t>部分，</a:t>
            </a:r>
            <a:r>
              <a:rPr kumimoji="1" lang="en-US" altLang="zh-TW" dirty="0" err="1" smtClean="0"/>
              <a:t>mannter</a:t>
            </a:r>
            <a:r>
              <a:rPr kumimoji="1" lang="zh-TW" altLang="en-US" dirty="0" smtClean="0"/>
              <a:t>已包含在</a:t>
            </a:r>
            <a:r>
              <a:rPr kumimoji="1" lang="en-US" altLang="zh-TW" dirty="0" smtClean="0"/>
              <a:t>verb</a:t>
            </a:r>
            <a:r>
              <a:rPr kumimoji="1" lang="zh-TW" altLang="en-US" dirty="0" smtClean="0"/>
              <a:t>裡面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938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MOTION and LOCATION </a:t>
            </a:r>
            <a:r>
              <a:rPr kumimoji="1" lang="zh-TW" altLang="en-US" dirty="0" smtClean="0"/>
              <a:t>都首先包含主要謂語</a:t>
            </a:r>
            <a:r>
              <a:rPr kumimoji="1" lang="en-US" altLang="zh-TW" dirty="0" smtClean="0"/>
              <a:t>be and go,</a:t>
            </a:r>
            <a:r>
              <a:rPr kumimoji="1" lang="zh-TW" altLang="en-US" dirty="0" smtClean="0"/>
              <a:t>而且都將</a:t>
            </a:r>
            <a:r>
              <a:rPr kumimoji="1" lang="en-US" altLang="zh-TW" dirty="0" smtClean="0"/>
              <a:t>thing </a:t>
            </a:r>
            <a:r>
              <a:rPr kumimoji="1" lang="zh-TW" altLang="en-US" dirty="0" smtClean="0"/>
              <a:t>（</a:t>
            </a:r>
            <a:r>
              <a:rPr kumimoji="1" lang="en-US" altLang="zh-TW" dirty="0" smtClean="0"/>
              <a:t>figure</a:t>
            </a:r>
            <a:r>
              <a:rPr kumimoji="1" lang="zh-TW" altLang="en-US" dirty="0" smtClean="0"/>
              <a:t>）作為第一個論元。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Location</a:t>
            </a:r>
            <a:r>
              <a:rPr kumimoji="1" lang="zh-TW" altLang="en-US" dirty="0" smtClean="0"/>
              <a:t>第二個論元是地方，</a:t>
            </a:r>
            <a:r>
              <a:rPr kumimoji="1" lang="en-US" altLang="zh-TW" dirty="0" smtClean="0"/>
              <a:t>motion</a:t>
            </a:r>
            <a:r>
              <a:rPr kumimoji="1" lang="zh-TW" altLang="en-US" dirty="0" smtClean="0"/>
              <a:t>第二個論元是</a:t>
            </a:r>
            <a:r>
              <a:rPr kumimoji="1" lang="en-US" altLang="zh-TW" dirty="0" smtClean="0"/>
              <a:t>path</a:t>
            </a:r>
          </a:p>
          <a:p>
            <a:r>
              <a:rPr kumimoji="1" lang="zh-TW" altLang="en-US" dirty="0" smtClean="0"/>
              <a:t>地方和路徑也有各自的論元結構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6916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Manner is optional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0430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GO is</a:t>
            </a:r>
            <a:r>
              <a:rPr kumimoji="1" lang="en-US" altLang="zh-TW" baseline="0" dirty="0" smtClean="0"/>
              <a:t> not equal to go</a:t>
            </a:r>
          </a:p>
          <a:p>
            <a:r>
              <a:rPr kumimoji="1" lang="zh-TW" altLang="en-US" baseline="0" dirty="0" smtClean="0"/>
              <a:t>大</a:t>
            </a:r>
            <a:r>
              <a:rPr kumimoji="1" lang="en-US" altLang="zh-TW" baseline="0" dirty="0" smtClean="0"/>
              <a:t>go</a:t>
            </a:r>
            <a:r>
              <a:rPr kumimoji="1" lang="zh-TW" altLang="en-US" baseline="0" dirty="0" smtClean="0"/>
              <a:t>是基本元素，語意無法在縮減。而小</a:t>
            </a:r>
            <a:r>
              <a:rPr kumimoji="1" lang="en-US" altLang="zh-TW" baseline="0" dirty="0" smtClean="0"/>
              <a:t>go</a:t>
            </a:r>
            <a:r>
              <a:rPr kumimoji="1" lang="zh-TW" altLang="en-US" baseline="0" dirty="0" smtClean="0"/>
              <a:t>則是包含了所有資訊（</a:t>
            </a:r>
            <a:r>
              <a:rPr kumimoji="1" lang="en-US" altLang="zh-TW" baseline="0" dirty="0" smtClean="0"/>
              <a:t>go</a:t>
            </a:r>
            <a:r>
              <a:rPr kumimoji="1" lang="zh-TW" altLang="en-US" baseline="0" dirty="0" smtClean="0"/>
              <a:t>＋</a:t>
            </a:r>
            <a:r>
              <a:rPr kumimoji="1" lang="en-US" altLang="zh-TW" baseline="0" dirty="0" smtClean="0"/>
              <a:t>thing</a:t>
            </a:r>
            <a:r>
              <a:rPr kumimoji="1" lang="zh-TW" altLang="en-US" baseline="0" dirty="0" smtClean="0"/>
              <a:t>＋</a:t>
            </a:r>
            <a:r>
              <a:rPr kumimoji="1" lang="en-US" altLang="zh-TW" baseline="0" dirty="0" smtClean="0"/>
              <a:t>path</a:t>
            </a:r>
            <a:r>
              <a:rPr kumimoji="1" lang="zh-TW" altLang="en-US" baseline="0" dirty="0" smtClean="0"/>
              <a:t>）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64315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首先，從</a:t>
            </a:r>
            <a:r>
              <a:rPr kumimoji="1" lang="en-US" altLang="zh-TW" dirty="0" smtClean="0"/>
              <a:t>LEAVE</a:t>
            </a:r>
            <a:r>
              <a:rPr kumimoji="1" lang="zh-TW" altLang="en-US" dirty="0" smtClean="0"/>
              <a:t>這詞可以看到</a:t>
            </a:r>
            <a:r>
              <a:rPr kumimoji="1" lang="en-US" altLang="zh-TW" dirty="0" smtClean="0"/>
              <a:t>GO</a:t>
            </a:r>
            <a:r>
              <a:rPr kumimoji="1" lang="zh-TW" altLang="en-US" dirty="0" smtClean="0"/>
              <a:t>也是其基本謂語，而和小</a:t>
            </a:r>
            <a:r>
              <a:rPr kumimoji="1" lang="en-US" altLang="zh-TW" dirty="0" smtClean="0"/>
              <a:t>go</a:t>
            </a:r>
            <a:r>
              <a:rPr kumimoji="1" lang="zh-TW" altLang="en-US" dirty="0" smtClean="0"/>
              <a:t>的差別在於路徑的不同（包含了</a:t>
            </a:r>
            <a:r>
              <a:rPr kumimoji="1" lang="en-US" altLang="zh-TW" dirty="0" smtClean="0"/>
              <a:t>FROM PLACE)</a:t>
            </a:r>
          </a:p>
          <a:p>
            <a:r>
              <a:rPr kumimoji="1" lang="zh-TW" altLang="en-US" dirty="0" smtClean="0"/>
              <a:t>接著，測試什麼才是動詞裡的必備論元，就是看加了詞會不會多餘。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加上</a:t>
            </a:r>
            <a:r>
              <a:rPr kumimoji="1" lang="en-US" altLang="zh-TW" dirty="0" smtClean="0"/>
              <a:t>place</a:t>
            </a:r>
            <a:r>
              <a:rPr kumimoji="1" lang="zh-TW" altLang="en-US" dirty="0" smtClean="0"/>
              <a:t>不會多餘，所以地方不是內涵在架構內。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像加上</a:t>
            </a:r>
            <a:r>
              <a:rPr kumimoji="1" lang="en-US" altLang="zh-TW" dirty="0" smtClean="0"/>
              <a:t>path</a:t>
            </a:r>
            <a:r>
              <a:rPr kumimoji="1" lang="zh-TW" altLang="en-US" dirty="0" smtClean="0"/>
              <a:t>之後就不合和語法，因為他已經內涵在語意架構內。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0779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i="1" dirty="0" smtClean="0"/>
              <a:t>Derail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出軌</a:t>
            </a:r>
            <a:endParaRPr kumimoji="1" lang="en-US" altLang="zh-TW" dirty="0" smtClean="0"/>
          </a:p>
          <a:p>
            <a:r>
              <a:rPr kumimoji="1" lang="zh-TW" altLang="en-US" dirty="0" smtClean="0"/>
              <a:t>蘊含資訊不夠是因為有多加的新資訊在原本的語意上</a:t>
            </a:r>
            <a:endParaRPr kumimoji="1" lang="en-US" altLang="zh-TW" dirty="0" smtClean="0"/>
          </a:p>
          <a:p>
            <a:r>
              <a:rPr kumimoji="1" lang="en-US" altLang="zh-TW" dirty="0" smtClean="0"/>
              <a:t>Emulsion</a:t>
            </a:r>
            <a:r>
              <a:rPr kumimoji="1" lang="zh-TW" altLang="en-US" dirty="0" smtClean="0"/>
              <a:t>乳膠漆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6391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有致使成分的</a:t>
            </a:r>
            <a:r>
              <a:rPr kumimoji="1" lang="en-US" altLang="zh-TW" dirty="0" smtClean="0"/>
              <a:t>sense</a:t>
            </a:r>
            <a:r>
              <a:rPr kumimoji="1" lang="zh-TW" altLang="en-US" dirty="0" smtClean="0"/>
              <a:t>語意會多一個論元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034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ENTER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walk</a:t>
            </a:r>
            <a:r>
              <a:rPr kumimoji="1" lang="zh-TW" altLang="en-US" dirty="0" smtClean="0"/>
              <a:t>誰比較常用？</a:t>
            </a:r>
            <a:endParaRPr kumimoji="1" lang="en-US" altLang="zh-TW" dirty="0" smtClean="0"/>
          </a:p>
          <a:p>
            <a:r>
              <a:rPr kumimoji="1" lang="zh-TW" altLang="en-US" dirty="0" smtClean="0"/>
              <a:t>英文用</a:t>
            </a:r>
            <a:r>
              <a:rPr kumimoji="1" lang="en-US" altLang="zh-TW" dirty="0" smtClean="0"/>
              <a:t>run</a:t>
            </a:r>
            <a:r>
              <a:rPr kumimoji="1" lang="zh-TW" altLang="en-US" dirty="0" smtClean="0"/>
              <a:t>一字加上</a:t>
            </a:r>
            <a:r>
              <a:rPr kumimoji="1" lang="en-US" altLang="zh-TW" dirty="0" smtClean="0"/>
              <a:t>by</a:t>
            </a:r>
            <a:r>
              <a:rPr kumimoji="1" lang="zh-TW" altLang="en-US" dirty="0" smtClean="0"/>
              <a:t>來說明路徑，但西文卻只需要用</a:t>
            </a:r>
            <a:r>
              <a:rPr kumimoji="1" lang="en-US" altLang="zh-TW" dirty="0" err="1" smtClean="0"/>
              <a:t>paso</a:t>
            </a:r>
            <a:r>
              <a:rPr kumimoji="1" lang="zh-TW" altLang="en-US" dirty="0" smtClean="0"/>
              <a:t>動詞內涵的路徑，加上副詞</a:t>
            </a:r>
            <a:r>
              <a:rPr kumimoji="1" lang="en-US" altLang="zh-TW" dirty="0" err="1" smtClean="0"/>
              <a:t>corriendo</a:t>
            </a:r>
            <a:r>
              <a:rPr kumimoji="1" lang="zh-TW" altLang="en-US" dirty="0" smtClean="0"/>
              <a:t>跑著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6428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GO 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 be</a:t>
            </a:r>
            <a:r>
              <a:rPr kumimoji="1" lang="en-US" altLang="zh-TW" baseline="0" dirty="0" smtClean="0"/>
              <a:t> </a:t>
            </a:r>
            <a:r>
              <a:rPr kumimoji="1" lang="zh-TW" altLang="en-US" baseline="0" dirty="0" smtClean="0"/>
              <a:t>都是</a:t>
            </a:r>
            <a:r>
              <a:rPr kumimoji="1" lang="en-US" altLang="zh-TW" baseline="0" dirty="0" smtClean="0"/>
              <a:t>predicate</a:t>
            </a:r>
            <a:r>
              <a:rPr kumimoji="1" lang="zh-TW" altLang="en-US" baseline="0" dirty="0" smtClean="0"/>
              <a:t>的常用詞彙，但在不同觀念領域下會有不同的特質，因此雖然句型相同，但是蘊含的語意卻不同。</a:t>
            </a:r>
            <a:r>
              <a:rPr kumimoji="1" lang="en-US" altLang="zh-TW" baseline="0" dirty="0" smtClean="0"/>
              <a:t/>
            </a:r>
            <a:br>
              <a:rPr kumimoji="1" lang="en-US" altLang="zh-TW" baseline="0" dirty="0" smtClean="0"/>
            </a:br>
            <a:r>
              <a:rPr kumimoji="1" lang="zh-TW" altLang="en-US" baseline="0" dirty="0" smtClean="0"/>
              <a:t>而</a:t>
            </a:r>
            <a:r>
              <a:rPr kumimoji="1" lang="en-US" altLang="zh-TW" baseline="0" dirty="0" smtClean="0"/>
              <a:t>went</a:t>
            </a:r>
            <a:r>
              <a:rPr kumimoji="1" lang="zh-TW" altLang="en-US" baseline="0" dirty="0" smtClean="0"/>
              <a:t>在時間方面的用法又可以用</a:t>
            </a:r>
            <a:r>
              <a:rPr kumimoji="1" lang="en-US" altLang="zh-TW" baseline="0" dirty="0" smtClean="0"/>
              <a:t>last </a:t>
            </a:r>
            <a:r>
              <a:rPr kumimoji="1" lang="zh-TW" altLang="en-US" baseline="0" dirty="0" smtClean="0"/>
              <a:t>替代。（點滑鼠）而且</a:t>
            </a:r>
            <a:r>
              <a:rPr kumimoji="1" lang="en-US" altLang="zh-TW" baseline="0" dirty="0" smtClean="0"/>
              <a:t>manner verb</a:t>
            </a:r>
            <a:r>
              <a:rPr kumimoji="1" lang="zh-TW" altLang="en-US" baseline="0" dirty="0" smtClean="0"/>
              <a:t>也可作為</a:t>
            </a:r>
            <a:r>
              <a:rPr kumimoji="1" lang="en-US" altLang="zh-TW" baseline="0" dirty="0" smtClean="0"/>
              <a:t>place </a:t>
            </a:r>
            <a:r>
              <a:rPr kumimoji="1" lang="zh-TW" altLang="en-US" baseline="0" dirty="0" smtClean="0"/>
              <a:t>看待，在譬喻的時候。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319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左邊：文法上來說，句子由主要動詞組成，也就是主要謂語，而謂語又由動詞組成，因此可以說句子的核心是動詞。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句子呈現的是狀況（狀態或是事件），由動詞和他的論元構成。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510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Giddy </a:t>
            </a:r>
            <a:r>
              <a:rPr kumimoji="1" lang="zh-TW" altLang="en-US" dirty="0" smtClean="0"/>
              <a:t>輕浮的</a:t>
            </a:r>
            <a:endParaRPr kumimoji="1" lang="en-US" altLang="zh-TW" dirty="0" smtClean="0"/>
          </a:p>
          <a:p>
            <a:r>
              <a:rPr kumimoji="1" lang="zh-TW" altLang="en-US" dirty="0" smtClean="0"/>
              <a:t>形容詞有特質，有特質當然需要有東西來當修飾的對象，也就是論元。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59938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如果是謂語，怎麼會被名詞影響，應該是謂語挑論元，而不是論元挑謂語。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姑且不論哪種定調比較好，某些形容詞是一定會被當做謂語看，不會有爭議：這些形容詞表達兩個論元之間的關係。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從結構上可看到，</a:t>
            </a:r>
            <a:r>
              <a:rPr kumimoji="1" lang="en-US" altLang="zh-TW" dirty="0" smtClean="0"/>
              <a:t>proud</a:t>
            </a:r>
            <a:r>
              <a:rPr kumimoji="1" lang="zh-TW" altLang="en-US" dirty="0" smtClean="0"/>
              <a:t>擁有一個論元</a:t>
            </a:r>
            <a:r>
              <a:rPr kumimoji="1" lang="en-US" altLang="zh-TW" dirty="0" smtClean="0"/>
              <a:t>thing</a:t>
            </a:r>
            <a:r>
              <a:rPr kumimoji="1" lang="zh-TW" altLang="en-US" dirty="0" smtClean="0"/>
              <a:t>，即是某人對另一人感到驕傲的關係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1355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如果關係算謂語的話，名詞也有表關係的，那名詞也算謂語囉</a:t>
            </a:r>
            <a:endParaRPr kumimoji="1" lang="en-US" altLang="zh-TW" dirty="0" smtClean="0"/>
          </a:p>
          <a:p>
            <a:r>
              <a:rPr kumimoji="1" lang="zh-TW" altLang="en-US" dirty="0" smtClean="0"/>
              <a:t>從結構上來看，當領導人，總要有東西來領導，即論元</a:t>
            </a:r>
            <a:r>
              <a:rPr kumimoji="1" lang="en-US" altLang="zh-TW" dirty="0" smtClean="0"/>
              <a:t>thing</a:t>
            </a:r>
          </a:p>
          <a:p>
            <a:r>
              <a:rPr kumimoji="1" lang="zh-TW" altLang="en-US" dirty="0" smtClean="0"/>
              <a:t>去動詞化的名詞當然算，因為他和動詞一樣都有一個論元</a:t>
            </a:r>
            <a:r>
              <a:rPr kumimoji="1" lang="en-US" altLang="zh-TW" dirty="0" smtClean="0"/>
              <a:t>thing</a:t>
            </a:r>
          </a:p>
          <a:p>
            <a:r>
              <a:rPr kumimoji="1" lang="zh-TW" altLang="en-US" dirty="0" smtClean="0"/>
              <a:t>最後提醒，沒有事件指稱的名詞不能算是謂語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5248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並非每個</a:t>
            </a:r>
            <a:r>
              <a:rPr kumimoji="1" lang="en-US" altLang="zh-TW" dirty="0" err="1" smtClean="0"/>
              <a:t>pp</a:t>
            </a:r>
            <a:r>
              <a:rPr kumimoji="1" lang="zh-TW" altLang="en-US" dirty="0" smtClean="0"/>
              <a:t>都有內容，要看</a:t>
            </a:r>
            <a:r>
              <a:rPr kumimoji="1" lang="en-US" altLang="zh-TW" dirty="0" smtClean="0"/>
              <a:t>CONTEXT</a:t>
            </a:r>
          </a:p>
          <a:p>
            <a:r>
              <a:rPr kumimoji="1" lang="zh-TW" altLang="en-US" dirty="0" smtClean="0"/>
              <a:t>從句法上來看，</a:t>
            </a:r>
            <a:r>
              <a:rPr kumimoji="1" lang="en-US" altLang="zh-TW" dirty="0" err="1" smtClean="0"/>
              <a:t>pp</a:t>
            </a:r>
            <a:r>
              <a:rPr kumimoji="1" lang="zh-TW" altLang="en-US" dirty="0" smtClean="0"/>
              <a:t>是該片語的頭，後接一個受詞名詞片語，也符合語意的解釋。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575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B. Argument</a:t>
            </a:r>
            <a:r>
              <a:rPr kumimoji="1" lang="zh-TW" altLang="en-US" dirty="0" smtClean="0"/>
              <a:t>指的是其他事物或是狀況，動詞需要他們語意才能完整</a:t>
            </a:r>
            <a:endParaRPr kumimoji="1" lang="en-US" altLang="zh-TW" dirty="0" smtClean="0"/>
          </a:p>
          <a:p>
            <a:r>
              <a:rPr kumimoji="1" lang="en-US" altLang="zh-TW" dirty="0" smtClean="0"/>
              <a:t>C. </a:t>
            </a:r>
            <a:r>
              <a:rPr kumimoji="1" lang="zh-TW" altLang="en-US" dirty="0" smtClean="0"/>
              <a:t>指接不同時態格式的動詞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或是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接不同時間描述的動詞</a:t>
            </a:r>
            <a:endParaRPr kumimoji="1" lang="en-US" altLang="zh-TW" dirty="0" smtClean="0"/>
          </a:p>
          <a:p>
            <a:r>
              <a:rPr kumimoji="1" lang="zh-TW" altLang="en-US" dirty="0" smtClean="0"/>
              <a:t>雖然</a:t>
            </a:r>
            <a:r>
              <a:rPr kumimoji="1" lang="en-US" altLang="zh-TW" dirty="0" smtClean="0"/>
              <a:t>recognize</a:t>
            </a:r>
            <a:r>
              <a:rPr kumimoji="1" lang="en-US" altLang="zh-TW" baseline="0" dirty="0" smtClean="0"/>
              <a:t> and arrive</a:t>
            </a:r>
            <a:r>
              <a:rPr kumimoji="1" lang="zh-TW" altLang="en-US" baseline="0" dirty="0" smtClean="0"/>
              <a:t>在</a:t>
            </a:r>
            <a:r>
              <a:rPr kumimoji="1" lang="en-US" altLang="zh-TW" baseline="0" dirty="0" smtClean="0"/>
              <a:t>C</a:t>
            </a:r>
            <a:r>
              <a:rPr kumimoji="1" lang="zh-TW" altLang="en-US" baseline="0" dirty="0" smtClean="0"/>
              <a:t>類裡面分為同類，但在</a:t>
            </a:r>
            <a:r>
              <a:rPr kumimoji="1" lang="en-US" altLang="zh-TW" baseline="0" dirty="0" err="1" smtClean="0"/>
              <a:t>AorB</a:t>
            </a:r>
            <a:r>
              <a:rPr kumimoji="1" lang="zh-TW" altLang="en-US" baseline="0" dirty="0" smtClean="0"/>
              <a:t>分法裡面可能就不同類，因此分類時要多加考慮。</a:t>
            </a:r>
            <a:endParaRPr kumimoji="1" lang="en-US" altLang="zh-TW" baseline="0" dirty="0" smtClean="0"/>
          </a:p>
          <a:p>
            <a:r>
              <a:rPr kumimoji="1" lang="zh-TW" altLang="en-US" baseline="0" dirty="0" smtClean="0"/>
              <a:t>本篇著重的是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分法和</a:t>
            </a:r>
            <a:r>
              <a:rPr kumimoji="1" lang="en-US" altLang="zh-TW" baseline="0" dirty="0" smtClean="0"/>
              <a:t>B</a:t>
            </a:r>
            <a:r>
              <a:rPr kumimoji="1" lang="zh-TW" altLang="en-US" baseline="0" dirty="0" smtClean="0"/>
              <a:t>分法，</a:t>
            </a:r>
            <a:r>
              <a:rPr kumimoji="1" lang="en-US" altLang="zh-TW" baseline="0" dirty="0" smtClean="0"/>
              <a:t>C</a:t>
            </a:r>
            <a:r>
              <a:rPr kumimoji="1" lang="zh-TW" altLang="en-US" baseline="0" dirty="0" smtClean="0"/>
              <a:t>分法在</a:t>
            </a:r>
            <a:r>
              <a:rPr kumimoji="1" lang="en-US" altLang="zh-TW" baseline="0" dirty="0" smtClean="0"/>
              <a:t>ch10</a:t>
            </a:r>
            <a:r>
              <a:rPr kumimoji="1" lang="zh-TW" altLang="en-US" baseline="0" dirty="0" smtClean="0"/>
              <a:t>會講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5653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第七章裡面說動詞的</a:t>
            </a:r>
            <a:r>
              <a:rPr kumimoji="1" lang="en-US" altLang="zh-TW" dirty="0" smtClean="0"/>
              <a:t>prototype</a:t>
            </a:r>
            <a:r>
              <a:rPr kumimoji="1" lang="zh-TW" altLang="en-US" dirty="0" smtClean="0"/>
              <a:t>是</a:t>
            </a:r>
            <a:r>
              <a:rPr kumimoji="1" lang="en-US" altLang="zh-TW" dirty="0" smtClean="0"/>
              <a:t>actions </a:t>
            </a:r>
            <a:r>
              <a:rPr kumimoji="1" lang="zh-TW" altLang="en-US" dirty="0" smtClean="0"/>
              <a:t>所以這裡從</a:t>
            </a:r>
            <a:r>
              <a:rPr kumimoji="1" lang="en-US" altLang="zh-TW" dirty="0" smtClean="0"/>
              <a:t>action verb</a:t>
            </a:r>
            <a:r>
              <a:rPr kumimoji="1" lang="zh-TW" altLang="en-US" dirty="0" smtClean="0"/>
              <a:t>開始舉例</a:t>
            </a:r>
            <a:endParaRPr kumimoji="1" lang="en-US" altLang="zh-TW" dirty="0" smtClean="0"/>
          </a:p>
          <a:p>
            <a:r>
              <a:rPr kumimoji="1" lang="zh-TW" altLang="en-US" dirty="0" smtClean="0"/>
              <a:t>這句子描述一個狀況，而這個狀況類型和語意核心都由動詞</a:t>
            </a:r>
            <a:r>
              <a:rPr kumimoji="1" lang="en-US" altLang="zh-TW" dirty="0" smtClean="0"/>
              <a:t>pick</a:t>
            </a:r>
            <a:r>
              <a:rPr kumimoji="1" lang="zh-TW" altLang="en-US" dirty="0" smtClean="0"/>
              <a:t>來決定，可由文法和語意角度來看。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狀況就是動詞和一些空白由論元補足而成，而句子裡的元素主要有兩個任務：</a:t>
            </a:r>
            <a:r>
              <a:rPr kumimoji="1" lang="en-US" altLang="zh-TW" dirty="0" smtClean="0"/>
              <a:t>referring</a:t>
            </a:r>
            <a:r>
              <a:rPr kumimoji="1" lang="en-US" altLang="zh-TW" baseline="0" dirty="0" smtClean="0"/>
              <a:t> expression)RE)</a:t>
            </a:r>
            <a:r>
              <a:rPr kumimoji="1" lang="zh-TW" altLang="en-US" baseline="0" dirty="0" smtClean="0"/>
              <a:t>和</a:t>
            </a:r>
            <a:r>
              <a:rPr kumimoji="1" lang="en-US" altLang="zh-TW" baseline="0" dirty="0" smtClean="0"/>
              <a:t>predicates(P)</a:t>
            </a:r>
            <a:r>
              <a:rPr kumimoji="1" lang="zh-TW" altLang="en-US" baseline="0" dirty="0" smtClean="0"/>
              <a:t>。</a:t>
            </a:r>
            <a:r>
              <a:rPr kumimoji="1" lang="en-US" altLang="zh-TW" baseline="0" dirty="0" smtClean="0"/>
              <a:t>RE</a:t>
            </a:r>
            <a:r>
              <a:rPr kumimoji="1" lang="zh-TW" altLang="en-US" baseline="0" dirty="0" smtClean="0"/>
              <a:t>是指涉事物，</a:t>
            </a:r>
            <a:r>
              <a:rPr kumimoji="1" lang="en-US" altLang="zh-TW" baseline="0" dirty="0" smtClean="0"/>
              <a:t>P</a:t>
            </a:r>
            <a:r>
              <a:rPr kumimoji="1" lang="zh-TW" altLang="en-US" baseline="0" dirty="0" smtClean="0"/>
              <a:t>描述</a:t>
            </a:r>
            <a:r>
              <a:rPr kumimoji="1" lang="en-US" altLang="zh-TW" baseline="0" dirty="0" smtClean="0"/>
              <a:t>RE</a:t>
            </a:r>
            <a:r>
              <a:rPr kumimoji="1" lang="zh-TW" altLang="en-US" baseline="0" dirty="0" smtClean="0"/>
              <a:t>的動作或是</a:t>
            </a:r>
            <a:r>
              <a:rPr kumimoji="1" lang="en-US" altLang="zh-TW" baseline="0" dirty="0" smtClean="0"/>
              <a:t>RE</a:t>
            </a:r>
            <a:r>
              <a:rPr kumimoji="1" lang="zh-TW" altLang="en-US" baseline="0" dirty="0" smtClean="0"/>
              <a:t>與其他者的關係。</a:t>
            </a:r>
            <a:endParaRPr kumimoji="1" lang="en-US" altLang="zh-TW" baseline="0" dirty="0" smtClean="0"/>
          </a:p>
          <a:p>
            <a:r>
              <a:rPr kumimoji="1" lang="en-US" altLang="zh-TW" baseline="0" dirty="0" smtClean="0"/>
              <a:t>RE</a:t>
            </a:r>
            <a:r>
              <a:rPr kumimoji="1" lang="zh-TW" altLang="en-US" baseline="0" dirty="0" smtClean="0"/>
              <a:t>通常是名詞，</a:t>
            </a:r>
            <a:r>
              <a:rPr kumimoji="1" lang="en-US" altLang="zh-TW" baseline="0" dirty="0" smtClean="0"/>
              <a:t>p</a:t>
            </a:r>
            <a:r>
              <a:rPr kumimoji="1" lang="zh-TW" altLang="en-US" baseline="0" dirty="0" smtClean="0"/>
              <a:t>通常是動詞</a:t>
            </a:r>
            <a:r>
              <a:rPr kumimoji="1" lang="en-US" altLang="zh-TW" baseline="0" dirty="0" smtClean="0"/>
              <a:t>,</a:t>
            </a:r>
            <a:r>
              <a:rPr kumimoji="1" lang="zh-TW" altLang="en-US" baseline="0" dirty="0" smtClean="0"/>
              <a:t>！！但是名詞不一定都有指涉，例如虛主詞，就沒有語意上的指涉。</a:t>
            </a:r>
            <a:endParaRPr kumimoji="1"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502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Impishness</a:t>
            </a:r>
            <a:r>
              <a:rPr kumimoji="1" lang="zh-TW" altLang="en-US" dirty="0" smtClean="0"/>
              <a:t>頑皮</a:t>
            </a:r>
            <a:endParaRPr kumimoji="1" lang="en-US" altLang="zh-TW" dirty="0" smtClean="0"/>
          </a:p>
          <a:p>
            <a:r>
              <a:rPr kumimoji="1" lang="en-US" altLang="zh-TW" dirty="0" smtClean="0">
                <a:solidFill>
                  <a:srgbClr val="800000"/>
                </a:solidFill>
              </a:rPr>
              <a:t>Anomalous</a:t>
            </a:r>
            <a:r>
              <a:rPr kumimoji="1" lang="zh-TW" altLang="en-US" dirty="0" smtClean="0">
                <a:solidFill>
                  <a:srgbClr val="800000"/>
                </a:solidFill>
              </a:rPr>
              <a:t>畸形的</a:t>
            </a:r>
            <a:r>
              <a:rPr kumimoji="1" lang="en-US" altLang="zh-TW" dirty="0" smtClean="0">
                <a:solidFill>
                  <a:srgbClr val="800000"/>
                </a:solidFill>
              </a:rPr>
              <a:t> </a:t>
            </a:r>
            <a:r>
              <a:rPr kumimoji="1" lang="zh-TW" altLang="en-US" dirty="0" smtClean="0">
                <a:solidFill>
                  <a:srgbClr val="800000"/>
                </a:solidFill>
              </a:rPr>
              <a:t>異常的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7493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解釋兩個框架意思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6991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目前我們看到句子裡的指涉詞怎麼作為動詞的論元，接著動詞會告訴我們這些指涉詞與動作或狀況的關聯</a:t>
            </a:r>
            <a:r>
              <a:rPr kumimoji="1" lang="en-US" altLang="zh-TW" dirty="0" smtClean="0"/>
              <a:t>,</a:t>
            </a:r>
            <a:r>
              <a:rPr kumimoji="1" lang="zh-TW" altLang="en-US" dirty="0" smtClean="0"/>
              <a:t>也就是論元如何構成或補足整個狀況的語意。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有些動詞自己本身意義就包含了的論元在內。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4948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主要的</a:t>
            </a:r>
            <a:r>
              <a:rPr kumimoji="1" lang="en-US" altLang="zh-TW" dirty="0" smtClean="0"/>
              <a:t>Predicate</a:t>
            </a:r>
            <a:r>
              <a:rPr kumimoji="1" lang="zh-TW" altLang="en-US" dirty="0" smtClean="0"/>
              <a:t>是</a:t>
            </a:r>
            <a:r>
              <a:rPr kumimoji="1" lang="en-US" altLang="zh-TW" dirty="0" smtClean="0"/>
              <a:t>apply </a:t>
            </a:r>
            <a:r>
              <a:rPr kumimoji="1" lang="zh-TW" altLang="en-US" dirty="0" smtClean="0"/>
              <a:t>論元包含一個漆東西的、一個油漆、和一個複雜的方向論元</a:t>
            </a:r>
            <a:endParaRPr kumimoji="1" lang="en-US" altLang="zh-TW" dirty="0" smtClean="0"/>
          </a:p>
          <a:p>
            <a:r>
              <a:rPr kumimoji="1" lang="en-US" altLang="zh-TW" dirty="0" smtClean="0"/>
              <a:t>Incorporates </a:t>
            </a:r>
            <a:r>
              <a:rPr kumimoji="1" lang="zh-TW" altLang="en-US" dirty="0" smtClean="0"/>
              <a:t>合併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858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有些詞表面形式像</a:t>
            </a:r>
            <a:r>
              <a:rPr kumimoji="1" lang="en-US" altLang="zh-TW" dirty="0" smtClean="0"/>
              <a:t>paint</a:t>
            </a:r>
            <a:r>
              <a:rPr kumimoji="1" lang="zh-TW" altLang="en-US" dirty="0" smtClean="0"/>
              <a:t>一樣，可以省略直接受詞，像是這兩例子，但省略的直接受詞並不像</a:t>
            </a:r>
            <a:r>
              <a:rPr kumimoji="1" lang="en-US" altLang="zh-TW" dirty="0" smtClean="0"/>
              <a:t>paint</a:t>
            </a:r>
            <a:r>
              <a:rPr kumimoji="1" lang="zh-TW" altLang="en-US" dirty="0" smtClean="0"/>
              <a:t>這麼明顯。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為什麼可以省略呢？是語用嗎？還是語意？</a:t>
            </a:r>
            <a:endParaRPr kumimoji="1" lang="en-US" altLang="zh-TW" dirty="0" smtClean="0"/>
          </a:p>
          <a:p>
            <a:r>
              <a:rPr kumimoji="1" lang="zh-TW" altLang="en-US" dirty="0" smtClean="0"/>
              <a:t>不是語用，因為兩個原因，一：直接受詞不可以說丟就丟，第二，如果內容可以從語境推敲，那梳頭髮為什麼不能省略。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是語意框架早就決定且記錄誰可以省略而誰不能省。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7755-25BE-A24B-A440-93DAD0669256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462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張含標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張含標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張含標題圖片，Alt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物件，Alt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含 2 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，上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FE7C5F-9193-F349-8B2D-683E39F40C0C}" type="datetimeFigureOut">
              <a:rPr kumimoji="1" lang="zh-TW" altLang="en-US" smtClean="0"/>
              <a:t>14/4/9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E910574-3A4A-EB45-BAF6-F155D70C2B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2.wdp"/><Relationship Id="rId5" Type="http://schemas.openxmlformats.org/officeDocument/2006/relationships/image" Target="../media/image21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Predication: Verbs, EVENTS, and STATES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kumimoji="1" lang="en-US" altLang="zh-TW" dirty="0" smtClean="0"/>
              <a:t>Presenter: Emily Lu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349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Conceptual Semantic </a:t>
            </a:r>
            <a:r>
              <a:rPr kumimoji="1" lang="en-US" altLang="zh-TW" dirty="0" smtClean="0"/>
              <a:t>representation of </a:t>
            </a:r>
            <a:r>
              <a:rPr kumimoji="1" lang="en-US" altLang="zh-TW" i="1" dirty="0" smtClean="0"/>
              <a:t>paint</a:t>
            </a:r>
            <a:r>
              <a:rPr kumimoji="1" lang="en-US" altLang="zh-TW" dirty="0" smtClean="0"/>
              <a:t>:</a:t>
            </a:r>
            <a:endParaRPr kumimoji="1" lang="en-US" altLang="zh-TW" dirty="0"/>
          </a:p>
          <a:p>
            <a:endParaRPr kumimoji="1" lang="en-US" altLang="zh-TW" dirty="0" smtClean="0"/>
          </a:p>
          <a:p>
            <a:r>
              <a:rPr kumimoji="1" lang="en-US" altLang="zh-TW" dirty="0" smtClean="0">
                <a:solidFill>
                  <a:srgbClr val="800000"/>
                </a:solidFill>
              </a:rPr>
              <a:t>Conflation:</a:t>
            </a:r>
          </a:p>
          <a:p>
            <a:pPr marL="0" indent="0">
              <a:buNone/>
            </a:pPr>
            <a:r>
              <a:rPr kumimoji="1" lang="en-US" altLang="zh-TW" i="1" dirty="0" smtClean="0"/>
              <a:t>Apply</a:t>
            </a:r>
            <a:r>
              <a:rPr kumimoji="1" lang="en-US" altLang="zh-TW" dirty="0" smtClean="0"/>
              <a:t> is similar to </a:t>
            </a:r>
            <a:r>
              <a:rPr kumimoji="1" lang="en-US" altLang="zh-TW" i="1" dirty="0" smtClean="0"/>
              <a:t>paint</a:t>
            </a:r>
            <a:r>
              <a:rPr kumimoji="1" lang="en-US" altLang="zh-TW" dirty="0" smtClean="0"/>
              <a:t>, but </a:t>
            </a:r>
            <a:r>
              <a:rPr kumimoji="1" lang="en-US" altLang="zh-TW" i="1" dirty="0" smtClean="0"/>
              <a:t>paint</a:t>
            </a:r>
            <a:r>
              <a:rPr kumimoji="1" lang="en-US" altLang="zh-TW" dirty="0" smtClean="0"/>
              <a:t> is more complex.</a:t>
            </a:r>
          </a:p>
          <a:p>
            <a:pPr marL="0" indent="0">
              <a:buNone/>
            </a:pPr>
            <a:r>
              <a:rPr kumimoji="1" lang="en-US" altLang="zh-TW" i="1" dirty="0" smtClean="0"/>
              <a:t>Paint</a:t>
            </a:r>
            <a:r>
              <a:rPr kumimoji="1" lang="en-US" altLang="zh-TW" dirty="0" smtClean="0"/>
              <a:t> incorporates elements other than the predicate itself.</a:t>
            </a:r>
          </a:p>
          <a:p>
            <a:pPr marL="0" indent="0">
              <a:buNone/>
            </a:pPr>
            <a:r>
              <a:rPr kumimoji="1" lang="en-US" altLang="zh-TW" dirty="0" smtClean="0"/>
              <a:t>It </a:t>
            </a:r>
            <a:r>
              <a:rPr kumimoji="1" lang="en-US" altLang="zh-TW" dirty="0" smtClean="0">
                <a:solidFill>
                  <a:srgbClr val="800000"/>
                </a:solidFill>
              </a:rPr>
              <a:t>conflates</a:t>
            </a:r>
            <a:r>
              <a:rPr kumimoji="1" lang="en-US" altLang="zh-TW" dirty="0" smtClean="0"/>
              <a:t> the argument [THING paint].</a:t>
            </a:r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7" y="2439410"/>
            <a:ext cx="9144000" cy="4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Unexpressed object alternation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endParaRPr kumimoji="1" lang="en-US" altLang="zh-TW" dirty="0"/>
          </a:p>
          <a:p>
            <a:r>
              <a:rPr kumimoji="1" lang="en-US" altLang="zh-TW" dirty="0" smtClean="0">
                <a:solidFill>
                  <a:srgbClr val="800000"/>
                </a:solidFill>
              </a:rPr>
              <a:t>Why could the object be unexpressed?</a:t>
            </a:r>
          </a:p>
          <a:p>
            <a:pPr lvl="1"/>
            <a:r>
              <a:rPr kumimoji="1" lang="en-US" altLang="zh-TW" dirty="0" smtClean="0"/>
              <a:t>Pragmatic (infer from the context)</a:t>
            </a:r>
          </a:p>
          <a:p>
            <a:pPr lvl="1"/>
            <a:r>
              <a:rPr kumimoji="1" lang="en-US" altLang="zh-TW" dirty="0" smtClean="0"/>
              <a:t>Semantic (record in the structure)</a:t>
            </a:r>
            <a:endParaRPr kumimoji="1" lang="en-US" altLang="zh-TW" dirty="0"/>
          </a:p>
          <a:p>
            <a:r>
              <a:rPr kumimoji="1" lang="en-US" altLang="zh-TW" dirty="0"/>
              <a:t>★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33" y="1600200"/>
            <a:ext cx="4000507" cy="7795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33" y="2379742"/>
            <a:ext cx="5476426" cy="7488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31" y="4999053"/>
            <a:ext cx="7378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Summary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TW" dirty="0" smtClean="0"/>
              <a:t>Sentence meanings are organized around a main predicating expression, which is usually a verb.</a:t>
            </a:r>
          </a:p>
          <a:p>
            <a:r>
              <a:rPr kumimoji="1" lang="en-US" altLang="zh-TW" dirty="0" smtClean="0"/>
              <a:t>Predicators: tell us </a:t>
            </a:r>
            <a:r>
              <a:rPr kumimoji="1" lang="en-US" altLang="zh-TW" dirty="0" err="1" smtClean="0"/>
              <a:t>sth</a:t>
            </a:r>
            <a:r>
              <a:rPr kumimoji="1" lang="en-US" altLang="zh-TW" dirty="0" smtClean="0"/>
              <a:t> about the referring expressions in the sentences. (what are they, what are they doing, what’s their relation)</a:t>
            </a:r>
          </a:p>
          <a:p>
            <a:r>
              <a:rPr kumimoji="1" lang="en-US" altLang="zh-TW" dirty="0" smtClean="0"/>
              <a:t>The nature of the predicate determine the kinds of ENTITIES for the arguments.</a:t>
            </a:r>
          </a:p>
          <a:p>
            <a:r>
              <a:rPr kumimoji="1" lang="en-US" altLang="zh-TW" dirty="0" smtClean="0"/>
              <a:t>The number of referring expressions is not necessary equal to the number of arguments. E.g. Paint</a:t>
            </a:r>
          </a:p>
          <a:p>
            <a:r>
              <a:rPr kumimoji="1" lang="en-US" altLang="zh-TW" dirty="0" smtClean="0"/>
              <a:t>Some verbs have complex meaning that conflate some of their arguments. E.g. paint</a:t>
            </a:r>
          </a:p>
          <a:p>
            <a:r>
              <a:rPr kumimoji="1" lang="en-US" altLang="zh-TW" dirty="0" smtClean="0"/>
              <a:t>Some verbs can be involved in grammatical alternations, which can affect their interpretation.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952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Semantic representation of a verb meaning should include:</a:t>
            </a:r>
          </a:p>
          <a:p>
            <a:pPr lvl="1"/>
            <a:r>
              <a:rPr kumimoji="1" lang="en-US" altLang="zh-TW" dirty="0" smtClean="0">
                <a:solidFill>
                  <a:srgbClr val="800000"/>
                </a:solidFill>
              </a:rPr>
              <a:t>A situation type </a:t>
            </a:r>
            <a:r>
              <a:rPr kumimoji="1" lang="en-US" altLang="zh-TW" dirty="0" smtClean="0"/>
              <a:t>(e.g. physical action, state, mental event)</a:t>
            </a:r>
          </a:p>
          <a:p>
            <a:pPr lvl="1"/>
            <a:r>
              <a:rPr kumimoji="1" lang="en-US" altLang="zh-TW" dirty="0" smtClean="0"/>
              <a:t>Indication of </a:t>
            </a:r>
            <a:r>
              <a:rPr kumimoji="1" lang="en-US" altLang="zh-TW" dirty="0" smtClean="0">
                <a:solidFill>
                  <a:srgbClr val="800000"/>
                </a:solidFill>
              </a:rPr>
              <a:t>how many</a:t>
            </a:r>
            <a:r>
              <a:rPr kumimoji="1" lang="en-US" altLang="zh-TW" dirty="0" smtClean="0"/>
              <a:t> and </a:t>
            </a:r>
            <a:r>
              <a:rPr kumimoji="1" lang="en-US" altLang="zh-TW" dirty="0" smtClean="0">
                <a:solidFill>
                  <a:srgbClr val="800000"/>
                </a:solidFill>
              </a:rPr>
              <a:t>what kinds of entities</a:t>
            </a:r>
            <a:r>
              <a:rPr kumimoji="1" lang="en-US" altLang="zh-TW" dirty="0" smtClean="0"/>
              <a:t> are need and what role they play.</a:t>
            </a:r>
          </a:p>
          <a:p>
            <a:pPr lvl="1"/>
            <a:r>
              <a:rPr kumimoji="1" lang="en-US" altLang="zh-TW" dirty="0" smtClean="0"/>
              <a:t>More particular information about what is being predicated of the entities (</a:t>
            </a:r>
            <a:r>
              <a:rPr kumimoji="1" lang="en-US" altLang="zh-TW" dirty="0" smtClean="0">
                <a:solidFill>
                  <a:srgbClr val="800000"/>
                </a:solidFill>
              </a:rPr>
              <a:t>what kind of event or state</a:t>
            </a:r>
            <a:r>
              <a:rPr kumimoji="1" lang="en-US" altLang="zh-TW" dirty="0" smtClean="0"/>
              <a:t>)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13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3. STATES and EVENTS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TW" dirty="0" smtClean="0"/>
              <a:t>Whole sentence (Situation) may contain</a:t>
            </a:r>
          </a:p>
          <a:p>
            <a:pPr marL="0" indent="0">
              <a:buNone/>
            </a:pP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THINGS,  ACTIONS, PROPERTIES, a TIME, a PLACE, etc.</a:t>
            </a:r>
          </a:p>
          <a:p>
            <a:r>
              <a:rPr kumimoji="1" lang="en-US" altLang="zh-TW" dirty="0" smtClean="0"/>
              <a:t>Situation:</a:t>
            </a:r>
          </a:p>
          <a:p>
            <a:pPr lvl="1"/>
            <a:r>
              <a:rPr kumimoji="1" lang="en-US" altLang="zh-TW" dirty="0" smtClean="0"/>
              <a:t>STATES (stative verb) [static, unchanging] </a:t>
            </a:r>
            <a:r>
              <a:rPr kumimoji="1" lang="en-US" altLang="zh-TW" dirty="0"/>
              <a:t>★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EVENTS (</a:t>
            </a:r>
            <a:r>
              <a:rPr kumimoji="1" lang="en-US" altLang="zh-TW" dirty="0"/>
              <a:t>dynamic </a:t>
            </a:r>
            <a:r>
              <a:rPr kumimoji="1" lang="en-US" altLang="zh-TW" dirty="0" smtClean="0"/>
              <a:t>verb)[happening, changing] </a:t>
            </a:r>
            <a:r>
              <a:rPr kumimoji="1" lang="en-US" altLang="zh-TW" dirty="0"/>
              <a:t>★</a:t>
            </a:r>
          </a:p>
          <a:p>
            <a:r>
              <a:rPr kumimoji="1" lang="en-US" altLang="zh-TW" dirty="0" smtClean="0"/>
              <a:t>How to distinguish stative verb and dynamic verb?</a:t>
            </a:r>
          </a:p>
          <a:p>
            <a:pPr marL="0" indent="0">
              <a:buNone/>
            </a:pP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By how they relate to time.</a:t>
            </a:r>
          </a:p>
          <a:p>
            <a:pPr lvl="1"/>
            <a:r>
              <a:rPr kumimoji="1" lang="en-US" altLang="zh-TW" dirty="0" smtClean="0"/>
              <a:t>STATES: constant across time</a:t>
            </a:r>
          </a:p>
          <a:p>
            <a:pPr lvl="1"/>
            <a:r>
              <a:rPr kumimoji="1" lang="en-US" altLang="zh-TW" dirty="0" smtClean="0"/>
              <a:t>EVENT: less so</a:t>
            </a:r>
          </a:p>
          <a:p>
            <a:pPr marL="0" indent="0">
              <a:buNone/>
            </a:pP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By a question “What happened?”</a:t>
            </a:r>
            <a:r>
              <a:rPr kumimoji="1" lang="en-US" altLang="zh-TW" dirty="0"/>
              <a:t> ★</a:t>
            </a:r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2842" y="3045440"/>
            <a:ext cx="31175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The clock stands in the hall.</a:t>
            </a:r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84807" y="4433213"/>
            <a:ext cx="46339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The children stood up to greet the teacher</a:t>
            </a:r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03627" y="5356478"/>
            <a:ext cx="36471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kumimoji="1" lang="en-US" altLang="zh-TW" dirty="0" smtClean="0"/>
              <a:t>??The clock stands in the hall.</a:t>
            </a:r>
          </a:p>
          <a:p>
            <a:pPr marL="342900" indent="-342900">
              <a:buAutoNum type="alphaLcPeriod"/>
            </a:pPr>
            <a:r>
              <a:rPr kumimoji="1" lang="en-US" altLang="zh-TW" dirty="0" smtClean="0"/>
              <a:t>The children stood up.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087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4. Motion verbs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TW" dirty="0" smtClean="0"/>
              <a:t>Motion verbs:</a:t>
            </a:r>
          </a:p>
          <a:p>
            <a:pPr lvl="1"/>
            <a:r>
              <a:rPr kumimoji="1" lang="en-US" altLang="zh-TW" dirty="0" smtClean="0"/>
              <a:t>Typical verbs</a:t>
            </a:r>
          </a:p>
          <a:p>
            <a:pPr lvl="1"/>
            <a:r>
              <a:rPr kumimoji="1" lang="en-US" altLang="zh-TW" dirty="0" smtClean="0"/>
              <a:t>The meaning could be extended to polysemy and metaphor</a:t>
            </a:r>
          </a:p>
          <a:p>
            <a:r>
              <a:rPr kumimoji="1" lang="en-US" altLang="zh-TW" dirty="0" smtClean="0"/>
              <a:t>Components of a motion verb: </a:t>
            </a:r>
            <a:r>
              <a:rPr kumimoji="1" lang="en-US" altLang="zh-TW" dirty="0"/>
              <a:t>★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Changes in location </a:t>
            </a:r>
            <a:endParaRPr kumimoji="1" lang="en-US" altLang="zh-TW" dirty="0"/>
          </a:p>
          <a:p>
            <a:pPr lvl="1"/>
            <a:r>
              <a:rPr kumimoji="1" lang="en-US" altLang="zh-TW" dirty="0" smtClean="0"/>
              <a:t>Predicate GO</a:t>
            </a:r>
            <a:endParaRPr kumimoji="1" lang="en-US" altLang="zh-TW" dirty="0"/>
          </a:p>
          <a:p>
            <a:r>
              <a:rPr kumimoji="1" lang="en-US" altLang="zh-TW" dirty="0"/>
              <a:t>Components of a </a:t>
            </a:r>
            <a:r>
              <a:rPr kumimoji="1" lang="en-US" altLang="zh-TW" dirty="0" smtClean="0"/>
              <a:t>location verb: </a:t>
            </a:r>
            <a:r>
              <a:rPr kumimoji="1" lang="en-US" altLang="zh-TW" dirty="0"/>
              <a:t>★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NO changes </a:t>
            </a:r>
            <a:r>
              <a:rPr kumimoji="1" lang="en-US" altLang="zh-TW" dirty="0"/>
              <a:t>in location </a:t>
            </a:r>
          </a:p>
          <a:p>
            <a:pPr lvl="1"/>
            <a:r>
              <a:rPr kumimoji="1" lang="en-US" altLang="zh-TW" dirty="0"/>
              <a:t>Predicate </a:t>
            </a:r>
            <a:r>
              <a:rPr kumimoji="1" lang="en-US" altLang="zh-TW" dirty="0" err="1" smtClean="0"/>
              <a:t>Be</a:t>
            </a:r>
            <a:r>
              <a:rPr kumimoji="1" lang="en-US" altLang="zh-TW" baseline="-25000" dirty="0" err="1" smtClean="0"/>
              <a:t>loc</a:t>
            </a:r>
            <a:endParaRPr kumimoji="1" lang="en-US" altLang="zh-TW" baseline="-25000" dirty="0"/>
          </a:p>
          <a:p>
            <a:r>
              <a:rPr kumimoji="1" lang="en-US" altLang="zh-TW" dirty="0" smtClean="0"/>
              <a:t>Caution: most verbs are </a:t>
            </a:r>
            <a:r>
              <a:rPr kumimoji="1" lang="en-US" altLang="zh-TW" dirty="0" err="1" smtClean="0"/>
              <a:t>polysemous</a:t>
            </a:r>
            <a:r>
              <a:rPr kumimoji="1" lang="en-US" altLang="zh-TW" dirty="0" smtClean="0"/>
              <a:t> and its stative or dynamic sense depends on the use in the context.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67296" y="3211083"/>
            <a:ext cx="328749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Sheryl </a:t>
            </a:r>
            <a:r>
              <a:rPr kumimoji="1" lang="en-US" altLang="zh-TW" b="1" dirty="0" smtClean="0"/>
              <a:t>went</a:t>
            </a:r>
            <a:r>
              <a:rPr kumimoji="1" lang="en-US" altLang="zh-TW" dirty="0" smtClean="0"/>
              <a:t> into town on foot.</a:t>
            </a:r>
          </a:p>
          <a:p>
            <a:r>
              <a:rPr kumimoji="1" lang="en-US" altLang="zh-TW" dirty="0" smtClean="0"/>
              <a:t>Lance </a:t>
            </a:r>
            <a:r>
              <a:rPr kumimoji="1" lang="en-US" altLang="zh-TW" b="1" dirty="0" smtClean="0"/>
              <a:t>cycled</a:t>
            </a:r>
            <a:r>
              <a:rPr kumimoji="1" lang="en-US" altLang="zh-TW" dirty="0" smtClean="0"/>
              <a:t> across France.</a:t>
            </a:r>
          </a:p>
          <a:p>
            <a:r>
              <a:rPr kumimoji="1" lang="en-US" altLang="zh-TW" dirty="0" smtClean="0"/>
              <a:t>Wilma </a:t>
            </a:r>
            <a:r>
              <a:rPr kumimoji="1" lang="en-US" altLang="zh-TW" b="1" dirty="0" smtClean="0"/>
              <a:t>left</a:t>
            </a:r>
            <a:r>
              <a:rPr kumimoji="1"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36886" y="4588296"/>
            <a:ext cx="47105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The monument </a:t>
            </a:r>
            <a:r>
              <a:rPr kumimoji="1" lang="en-US" altLang="zh-TW" b="1" dirty="0" smtClean="0"/>
              <a:t>stands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b</a:t>
            </a:r>
            <a:r>
              <a:rPr kumimoji="1" lang="en-US" altLang="zh-TW" dirty="0" smtClean="0"/>
              <a:t>eside the fountain.</a:t>
            </a:r>
          </a:p>
          <a:p>
            <a:r>
              <a:rPr kumimoji="1" lang="en-US" altLang="zh-TW" dirty="0" smtClean="0"/>
              <a:t>Switzerland </a:t>
            </a:r>
            <a:r>
              <a:rPr kumimoji="1" lang="en-US" altLang="zh-TW" b="1" dirty="0" smtClean="0"/>
              <a:t>lies</a:t>
            </a:r>
            <a:r>
              <a:rPr kumimoji="1" lang="en-US" altLang="zh-TW" dirty="0" smtClean="0"/>
              <a:t> north of Italy.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61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Elements of Situation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Both MOTION and LOCATION include the following elements</a:t>
            </a:r>
          </a:p>
          <a:p>
            <a:endParaRPr kumimoji="1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2" y="2695743"/>
            <a:ext cx="8940335" cy="33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9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Conceptual Semantics componential structure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rcRect t="-14728" b="-14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284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rcRect t="-7415" b="-7415"/>
          <a:stretch>
            <a:fillRect/>
          </a:stretch>
        </p:blipFill>
        <p:spPr>
          <a:xfrm rot="168186">
            <a:off x="498474" y="1981200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371242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Circular GO?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rcRect t="-20977" b="-20977"/>
          <a:stretch>
            <a:fillRect/>
          </a:stretch>
        </p:blipFill>
        <p:spPr>
          <a:xfrm>
            <a:off x="498474" y="1981200"/>
            <a:ext cx="7556313" cy="4144963"/>
          </a:xfrm>
        </p:spPr>
      </p:pic>
      <p:sp>
        <p:nvSpPr>
          <p:cNvPr id="5" name="文字方塊 4"/>
          <p:cNvSpPr txBox="1"/>
          <p:nvPr/>
        </p:nvSpPr>
        <p:spPr>
          <a:xfrm>
            <a:off x="1761111" y="5895330"/>
            <a:ext cx="394440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go </a:t>
            </a:r>
            <a:r>
              <a:rPr kumimoji="1" lang="en-US" altLang="zh-TW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sz="2400" dirty="0" smtClean="0"/>
              <a:t> GO + THING + PATH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1. Intro</a:t>
            </a:r>
          </a:p>
          <a:p>
            <a:r>
              <a:rPr kumimoji="1" lang="en-US" altLang="zh-TW" dirty="0" smtClean="0"/>
              <a:t>2. The semantics of verbs</a:t>
            </a:r>
          </a:p>
          <a:p>
            <a:r>
              <a:rPr kumimoji="1" lang="en-US" altLang="zh-TW" dirty="0" smtClean="0"/>
              <a:t>3. STATES and EVENTS</a:t>
            </a:r>
          </a:p>
          <a:p>
            <a:r>
              <a:rPr kumimoji="1" lang="en-US" altLang="zh-TW" dirty="0" smtClean="0"/>
              <a:t>4. MOTION verbs</a:t>
            </a:r>
          </a:p>
          <a:p>
            <a:r>
              <a:rPr kumimoji="1" lang="en-US" altLang="zh-TW" dirty="0" smtClean="0"/>
              <a:t>5. Non-verb predicates</a:t>
            </a:r>
          </a:p>
          <a:p>
            <a:r>
              <a:rPr kumimoji="1" lang="en-US" altLang="zh-TW" dirty="0" smtClean="0"/>
              <a:t>6. Summary and Conclusion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563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Examination of redundant elements in verb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rcRect l="-604" r="-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363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More about conflation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i="1" dirty="0" smtClean="0"/>
              <a:t>Cycle</a:t>
            </a:r>
            <a:r>
              <a:rPr kumimoji="1" lang="en-US" altLang="zh-TW" dirty="0" smtClean="0"/>
              <a:t> conflates MANNER (by bicycle)</a:t>
            </a:r>
          </a:p>
          <a:p>
            <a:r>
              <a:rPr kumimoji="1" lang="en-US" altLang="zh-TW" i="1" dirty="0" smtClean="0"/>
              <a:t>Leave</a:t>
            </a:r>
            <a:r>
              <a:rPr kumimoji="1" lang="en-US" altLang="zh-TW" dirty="0" smtClean="0"/>
              <a:t> conflates PATH</a:t>
            </a:r>
          </a:p>
          <a:p>
            <a:r>
              <a:rPr kumimoji="1" lang="en-US" altLang="zh-TW" i="1" dirty="0" smtClean="0"/>
              <a:t>Derail</a:t>
            </a:r>
            <a:r>
              <a:rPr kumimoji="1" lang="en-US" altLang="zh-TW" dirty="0" smtClean="0"/>
              <a:t> conflates GROUND ★</a:t>
            </a:r>
          </a:p>
          <a:p>
            <a:r>
              <a:rPr kumimoji="1" lang="en-US" altLang="zh-TW" dirty="0" smtClean="0"/>
              <a:t>Most common conflated elements in English verbs:</a:t>
            </a:r>
          </a:p>
          <a:p>
            <a:pPr lvl="1"/>
            <a:r>
              <a:rPr kumimoji="1" lang="en-US" altLang="zh-TW" dirty="0" smtClean="0">
                <a:solidFill>
                  <a:srgbClr val="800000"/>
                </a:solidFill>
              </a:rPr>
              <a:t>MANNER</a:t>
            </a:r>
            <a:r>
              <a:rPr kumimoji="1" lang="en-US" altLang="zh-TW" dirty="0" smtClean="0"/>
              <a:t> and </a:t>
            </a:r>
            <a:r>
              <a:rPr kumimoji="1" lang="en-US" altLang="zh-TW" dirty="0" smtClean="0">
                <a:solidFill>
                  <a:srgbClr val="800000"/>
                </a:solidFill>
              </a:rPr>
              <a:t>PATH</a:t>
            </a:r>
            <a:endParaRPr kumimoji="1" lang="en-US" altLang="zh-TW" dirty="0">
              <a:solidFill>
                <a:srgbClr val="800000"/>
              </a:solidFill>
            </a:endParaRPr>
          </a:p>
          <a:p>
            <a:r>
              <a:rPr kumimoji="1" lang="en-US" altLang="zh-TW" dirty="0" smtClean="0"/>
              <a:t>Languages differ in their preferred patterns of conflation:</a:t>
            </a:r>
          </a:p>
          <a:p>
            <a:pPr lvl="1"/>
            <a:r>
              <a:rPr kumimoji="1" lang="en-US" altLang="zh-TW" dirty="0" smtClean="0"/>
              <a:t>Motion verbs in North American languages conflates </a:t>
            </a:r>
            <a:r>
              <a:rPr kumimoji="1" lang="en-US" altLang="zh-TW" dirty="0" smtClean="0">
                <a:solidFill>
                  <a:srgbClr val="800000"/>
                </a:solidFill>
              </a:rPr>
              <a:t>FIGURE</a:t>
            </a:r>
            <a:r>
              <a:rPr kumimoji="1" lang="en-US" altLang="zh-TW" dirty="0" smtClean="0"/>
              <a:t>.</a:t>
            </a:r>
          </a:p>
          <a:p>
            <a:r>
              <a:rPr kumimoji="1" lang="en-US" altLang="zh-TW" dirty="0" smtClean="0"/>
              <a:t>Conflated information in not sufficient:</a:t>
            </a:r>
            <a:r>
              <a:rPr kumimoji="1" lang="en-US" altLang="zh-TW" dirty="0"/>
              <a:t>★</a:t>
            </a:r>
          </a:p>
          <a:p>
            <a:endParaRPr kumimoji="1"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133600"/>
            <a:ext cx="8102600" cy="863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210" y="4444826"/>
            <a:ext cx="6908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Another EVENT type: causation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Causation: something caused an EVENT or STATE.</a:t>
            </a:r>
            <a:r>
              <a:rPr kumimoji="1" lang="en-US" altLang="zh-TW" dirty="0"/>
              <a:t> ★</a:t>
            </a:r>
            <a:endParaRPr kumimoji="1" lang="en-US" altLang="zh-TW" dirty="0" smtClean="0"/>
          </a:p>
          <a:p>
            <a:r>
              <a:rPr kumimoji="1" lang="en-US" altLang="zh-TW" dirty="0" err="1" smtClean="0"/>
              <a:t>Polysemous</a:t>
            </a:r>
            <a:r>
              <a:rPr kumimoji="1" lang="en-US" altLang="zh-TW" dirty="0" smtClean="0"/>
              <a:t> verb with both causative and non-causative:</a:t>
            </a:r>
            <a:endParaRPr kumimoji="1" lang="en-US" altLang="zh-TW" dirty="0"/>
          </a:p>
          <a:p>
            <a:pPr lvl="1"/>
            <a:r>
              <a:rPr kumimoji="1" lang="en-US" altLang="zh-TW" dirty="0" smtClean="0"/>
              <a:t>Causative alternation</a:t>
            </a:r>
            <a:r>
              <a:rPr kumimoji="1" lang="en-US" altLang="zh-TW" dirty="0"/>
              <a:t>★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84" y="1182454"/>
            <a:ext cx="5130800" cy="635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73" y="3398111"/>
            <a:ext cx="6654800" cy="1092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4470400"/>
            <a:ext cx="82677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Language typology and polysemy of MOTION verbs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Languages can vary in which pattern of </a:t>
            </a:r>
            <a:r>
              <a:rPr kumimoji="1" lang="en-US" altLang="zh-TW" dirty="0" smtClean="0">
                <a:solidFill>
                  <a:srgbClr val="800000"/>
                </a:solidFill>
              </a:rPr>
              <a:t>conflation</a:t>
            </a:r>
            <a:r>
              <a:rPr kumimoji="1" lang="en-US" altLang="zh-TW" dirty="0" smtClean="0"/>
              <a:t> is </a:t>
            </a:r>
            <a:r>
              <a:rPr kumimoji="1" lang="en-US" altLang="zh-TW" dirty="0" smtClean="0">
                <a:solidFill>
                  <a:srgbClr val="800000"/>
                </a:solidFill>
              </a:rPr>
              <a:t>unmarked</a:t>
            </a:r>
            <a:r>
              <a:rPr kumimoji="1" lang="en-US" altLang="zh-TW" dirty="0" smtClean="0"/>
              <a:t>- most frequently used.</a:t>
            </a:r>
          </a:p>
          <a:p>
            <a:r>
              <a:rPr kumimoji="1" lang="en-US" altLang="zh-TW" dirty="0" smtClean="0"/>
              <a:t>In English, German, and Chinese: MANNER/CAUSE </a:t>
            </a:r>
          </a:p>
          <a:p>
            <a:pPr lvl="1"/>
            <a:r>
              <a:rPr kumimoji="1" lang="en-US" altLang="zh-TW" dirty="0" smtClean="0"/>
              <a:t>E.g. walk, run, roll</a:t>
            </a:r>
          </a:p>
          <a:p>
            <a:pPr lvl="1"/>
            <a:r>
              <a:rPr kumimoji="1" lang="en-US" altLang="zh-TW" dirty="0" smtClean="0"/>
              <a:t>PATH-conflating verbs are more rare. E.g. enter </a:t>
            </a:r>
            <a:r>
              <a:rPr kumimoji="1" lang="en-US" altLang="zh-TW" dirty="0"/>
              <a:t>★</a:t>
            </a:r>
            <a:endParaRPr kumimoji="1" lang="en-US" altLang="zh-TW" dirty="0" smtClean="0"/>
          </a:p>
          <a:p>
            <a:r>
              <a:rPr kumimoji="1" lang="en-US" altLang="zh-TW" dirty="0" smtClean="0"/>
              <a:t>In Romance languages, including Spanish: PATH</a:t>
            </a:r>
            <a:r>
              <a:rPr kumimoji="1" lang="en-US" altLang="zh-TW" dirty="0"/>
              <a:t>★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643" y="2069354"/>
            <a:ext cx="4381500" cy="1473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6651"/>
            <a:ext cx="88138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0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Extending the Location/Motion structures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rcRect t="-10971" b="-10971"/>
          <a:stretch>
            <a:fillRect/>
          </a:stretch>
        </p:blipFill>
        <p:spPr>
          <a:xfrm>
            <a:off x="498474" y="1981200"/>
            <a:ext cx="7556313" cy="4144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781" y="5891213"/>
            <a:ext cx="3771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5. Non-verb predicates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800000"/>
                </a:solidFill>
              </a:rPr>
              <a:t>Are adjectives predicates</a:t>
            </a:r>
            <a:r>
              <a:rPr kumimoji="1" lang="en-US" altLang="zh-TW" dirty="0" smtClean="0">
                <a:solidFill>
                  <a:srgbClr val="800000"/>
                </a:solidFill>
              </a:rPr>
              <a:t>?</a:t>
            </a:r>
          </a:p>
          <a:p>
            <a:r>
              <a:rPr kumimoji="1" lang="en-US" altLang="zh-TW" dirty="0" smtClean="0"/>
              <a:t>English verb</a:t>
            </a:r>
            <a:r>
              <a:rPr kumimoji="1" lang="en-US" altLang="zh-TW" i="1" dirty="0" smtClean="0"/>
              <a:t> to be</a:t>
            </a:r>
            <a:r>
              <a:rPr kumimoji="1" lang="en-US" altLang="zh-TW" dirty="0" smtClean="0"/>
              <a:t> is called a </a:t>
            </a:r>
            <a:r>
              <a:rPr kumimoji="1" lang="en-US" altLang="zh-TW" dirty="0" smtClean="0">
                <a:solidFill>
                  <a:srgbClr val="800000"/>
                </a:solidFill>
              </a:rPr>
              <a:t>copular verb </a:t>
            </a:r>
            <a:r>
              <a:rPr kumimoji="1" lang="en-US" altLang="zh-TW" dirty="0" smtClean="0"/>
              <a:t>or a </a:t>
            </a:r>
            <a:r>
              <a:rPr kumimoji="1" lang="en-US" altLang="zh-TW" dirty="0" smtClean="0">
                <a:solidFill>
                  <a:srgbClr val="800000"/>
                </a:solidFill>
              </a:rPr>
              <a:t>linking verb</a:t>
            </a:r>
            <a:r>
              <a:rPr kumimoji="1" lang="en-US" altLang="zh-TW" dirty="0" smtClean="0"/>
              <a:t>, means that it links a subject </a:t>
            </a:r>
            <a:r>
              <a:rPr kumimoji="1" lang="en-US" altLang="zh-TW" u="sng" dirty="0" smtClean="0"/>
              <a:t>to a predicate.</a:t>
            </a:r>
          </a:p>
          <a:p>
            <a:pPr lvl="1"/>
            <a:r>
              <a:rPr kumimoji="1" lang="en-US" altLang="zh-TW" dirty="0" smtClean="0"/>
              <a:t>E.g. Charles is giddy.</a:t>
            </a:r>
          </a:p>
          <a:p>
            <a:pPr lvl="1"/>
            <a:r>
              <a:rPr kumimoji="1" lang="en-US" altLang="zh-TW" dirty="0" smtClean="0"/>
              <a:t>Giddy (Charles) </a:t>
            </a:r>
            <a:r>
              <a:rPr kumimoji="1" lang="en-US" altLang="zh-TW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kumimoji="1" lang="en-US" altLang="zh-TW" dirty="0" smtClean="0"/>
              <a:t>Predicate (argument)</a:t>
            </a:r>
            <a:endParaRPr kumimoji="1" lang="en-US" altLang="zh-TW" dirty="0"/>
          </a:p>
          <a:p>
            <a:r>
              <a:rPr kumimoji="1" lang="en-US" altLang="zh-TW" dirty="0" smtClean="0"/>
              <a:t>Why do we leave out the be-verb?</a:t>
            </a:r>
          </a:p>
          <a:p>
            <a:pPr lvl="1"/>
            <a:r>
              <a:rPr kumimoji="1" lang="en-US" altLang="zh-TW" dirty="0" smtClean="0"/>
              <a:t>Chinese does need be-verb and treat giddy/tall as verbs</a:t>
            </a:r>
          </a:p>
          <a:p>
            <a:pPr lvl="1"/>
            <a:r>
              <a:rPr kumimoji="1" lang="en-US" altLang="zh-TW" dirty="0" smtClean="0"/>
              <a:t>Arabic need no verb. </a:t>
            </a:r>
            <a:r>
              <a:rPr kumimoji="1" lang="en-US" altLang="zh-TW" dirty="0" smtClean="0">
                <a:solidFill>
                  <a:srgbClr val="800000"/>
                </a:solidFill>
              </a:rPr>
              <a:t>A pronoun</a:t>
            </a:r>
            <a:r>
              <a:rPr kumimoji="1" lang="en-US" altLang="zh-TW" dirty="0" smtClean="0"/>
              <a:t> links two nouns.</a:t>
            </a:r>
          </a:p>
          <a:p>
            <a:pPr lvl="1"/>
            <a:r>
              <a:rPr kumimoji="1" lang="en-US" altLang="zh-TW" dirty="0" smtClean="0"/>
              <a:t>English needs a verb in every sentence to be grammatical.</a:t>
            </a:r>
          </a:p>
          <a:p>
            <a:pPr lvl="1"/>
            <a:r>
              <a:rPr kumimoji="1" lang="en-US" altLang="zh-TW" dirty="0" smtClean="0"/>
              <a:t>Many adjectives denote </a:t>
            </a:r>
            <a:r>
              <a:rPr kumimoji="1" lang="en-US" altLang="zh-TW" dirty="0" smtClean="0">
                <a:solidFill>
                  <a:srgbClr val="800000"/>
                </a:solidFill>
              </a:rPr>
              <a:t>PROPERTIES</a:t>
            </a:r>
            <a:r>
              <a:rPr kumimoji="1" lang="en-US" altLang="zh-TW" dirty="0" smtClean="0"/>
              <a:t>.</a:t>
            </a:r>
          </a:p>
          <a:p>
            <a:pPr lvl="1"/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121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Are adjectives predicates?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Disadvantages of treating adjective as main predicate:</a:t>
            </a:r>
          </a:p>
          <a:p>
            <a:pPr lvl="1"/>
            <a:r>
              <a:rPr kumimoji="1" lang="en-US" altLang="zh-TW" dirty="0" smtClean="0"/>
              <a:t>Syntactic structure (in copular languages)</a:t>
            </a:r>
          </a:p>
          <a:p>
            <a:pPr lvl="1"/>
            <a:r>
              <a:rPr kumimoji="1" lang="en-US" altLang="zh-TW" dirty="0" smtClean="0"/>
              <a:t>Many adjectives cannot be interpreted without reference to their nouns.</a:t>
            </a:r>
          </a:p>
          <a:p>
            <a:pPr lvl="2"/>
            <a:r>
              <a:rPr kumimoji="1" lang="en-US" altLang="zh-TW" dirty="0" smtClean="0"/>
              <a:t>E.g. That roller coaster is really </a:t>
            </a:r>
            <a:r>
              <a:rPr kumimoji="1" lang="en-US" altLang="zh-TW" i="1" dirty="0" smtClean="0">
                <a:solidFill>
                  <a:srgbClr val="800000"/>
                </a:solidFill>
              </a:rPr>
              <a:t>good</a:t>
            </a:r>
            <a:r>
              <a:rPr kumimoji="1" lang="en-US" altLang="zh-TW" dirty="0" smtClean="0"/>
              <a:t>. (=exciting)</a:t>
            </a:r>
          </a:p>
          <a:p>
            <a:pPr lvl="2"/>
            <a:r>
              <a:rPr kumimoji="1" lang="en-US" altLang="zh-TW" dirty="0" smtClean="0"/>
              <a:t>That nap was really </a:t>
            </a:r>
            <a:r>
              <a:rPr kumimoji="1" lang="en-US" altLang="zh-TW" i="1" dirty="0" smtClean="0">
                <a:solidFill>
                  <a:srgbClr val="800000"/>
                </a:solidFill>
              </a:rPr>
              <a:t>good</a:t>
            </a:r>
            <a:r>
              <a:rPr kumimoji="1" lang="en-US" altLang="zh-TW" dirty="0" smtClean="0"/>
              <a:t>. (=restful)</a:t>
            </a:r>
            <a:endParaRPr kumimoji="1" lang="en-US" altLang="zh-TW" dirty="0"/>
          </a:p>
          <a:p>
            <a:r>
              <a:rPr kumimoji="1" lang="en-US" altLang="zh-TW" dirty="0" smtClean="0"/>
              <a:t>Relational adjectives:</a:t>
            </a:r>
          </a:p>
          <a:p>
            <a:pPr lvl="1"/>
            <a:r>
              <a:rPr kumimoji="1" lang="en-US" altLang="zh-TW" dirty="0" smtClean="0"/>
              <a:t>Express relations between at least tow things.</a:t>
            </a:r>
          </a:p>
          <a:p>
            <a:pPr lvl="1"/>
            <a:r>
              <a:rPr kumimoji="1" lang="en-US" altLang="zh-TW" dirty="0" smtClean="0"/>
              <a:t>E.g. Nancy is </a:t>
            </a:r>
            <a:r>
              <a:rPr kumimoji="1" lang="en-US" altLang="zh-TW" dirty="0" smtClean="0">
                <a:solidFill>
                  <a:srgbClr val="800000"/>
                </a:solidFill>
              </a:rPr>
              <a:t>fond</a:t>
            </a:r>
            <a:r>
              <a:rPr kumimoji="1" lang="en-US" altLang="zh-TW" dirty="0" smtClean="0"/>
              <a:t> of Paul. Or, Paul is </a:t>
            </a:r>
            <a:r>
              <a:rPr kumimoji="1" lang="en-US" altLang="zh-TW" dirty="0" smtClean="0">
                <a:solidFill>
                  <a:srgbClr val="800000"/>
                </a:solidFill>
              </a:rPr>
              <a:t>proud</a:t>
            </a:r>
            <a:r>
              <a:rPr kumimoji="1" lang="en-US" altLang="zh-TW" dirty="0" smtClean="0"/>
              <a:t> of Nancy.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7" y="5499441"/>
            <a:ext cx="7467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Predicative nouns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smtClean="0"/>
              <a:t>Nouns for family relations:</a:t>
            </a:r>
          </a:p>
          <a:p>
            <a:pPr lvl="1"/>
            <a:r>
              <a:rPr kumimoji="1" lang="en-US" altLang="zh-TW" dirty="0" smtClean="0"/>
              <a:t>Linda is the mother of the bride.</a:t>
            </a:r>
            <a:endParaRPr kumimoji="1" lang="en-US" altLang="zh-TW" dirty="0"/>
          </a:p>
          <a:p>
            <a:r>
              <a:rPr kumimoji="1" lang="en-US" altLang="zh-TW" dirty="0" smtClean="0"/>
              <a:t>Other types of relations:</a:t>
            </a:r>
          </a:p>
          <a:p>
            <a:pPr lvl="1"/>
            <a:r>
              <a:rPr kumimoji="1" lang="en-US" altLang="zh-TW" dirty="0" err="1" smtClean="0"/>
              <a:t>Doj</a:t>
            </a:r>
            <a:r>
              <a:rPr kumimoji="1" lang="en-US" altLang="zh-TW" dirty="0" smtClean="0"/>
              <a:t> is the president of the Scrabble club.</a:t>
            </a:r>
          </a:p>
          <a:p>
            <a:r>
              <a:rPr kumimoji="1" lang="en-US" altLang="zh-TW" dirty="0" smtClean="0"/>
              <a:t>[</a:t>
            </a:r>
            <a:r>
              <a:rPr kumimoji="1" lang="en-US" altLang="zh-TW" baseline="-25000" dirty="0" smtClean="0"/>
              <a:t>THING</a:t>
            </a:r>
            <a:r>
              <a:rPr kumimoji="1" lang="en-US" altLang="zh-TW" dirty="0" smtClean="0"/>
              <a:t> PRESIDENT ([THING])]</a:t>
            </a:r>
          </a:p>
          <a:p>
            <a:r>
              <a:rPr kumimoji="1" lang="en-US" altLang="zh-TW" dirty="0" smtClean="0"/>
              <a:t>Deverbal nouns:</a:t>
            </a:r>
          </a:p>
          <a:p>
            <a:pPr lvl="1"/>
            <a:r>
              <a:rPr kumimoji="1" lang="en-US" altLang="zh-TW" dirty="0" smtClean="0"/>
              <a:t>Stan recited a poem.</a:t>
            </a:r>
          </a:p>
          <a:p>
            <a:pPr lvl="1"/>
            <a:r>
              <a:rPr kumimoji="1" lang="en-US" altLang="zh-TW" dirty="0" smtClean="0"/>
              <a:t>Stan’s recitation of the poem.</a:t>
            </a:r>
            <a:endParaRPr kumimoji="1" lang="en-US" altLang="zh-TW" dirty="0"/>
          </a:p>
          <a:p>
            <a:r>
              <a:rPr kumimoji="1" lang="en-US" altLang="zh-TW" dirty="0" smtClean="0"/>
              <a:t>Caution: some </a:t>
            </a:r>
            <a:r>
              <a:rPr kumimoji="1" lang="en-US" altLang="zh-TW" dirty="0" err="1" smtClean="0"/>
              <a:t>deverbal</a:t>
            </a:r>
            <a:r>
              <a:rPr kumimoji="1" lang="en-US" altLang="zh-TW" dirty="0" smtClean="0"/>
              <a:t> nouns do not denote EVENTS.</a:t>
            </a:r>
            <a:r>
              <a:rPr kumimoji="1" lang="en-US" altLang="zh-TW" dirty="0"/>
              <a:t> ★</a:t>
            </a:r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954" y="4241856"/>
            <a:ext cx="457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Predication and prepositions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16365" y="1415534"/>
            <a:ext cx="33059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Sheryl went into town on foot.</a:t>
            </a:r>
            <a:endParaRPr kumimoji="1" lang="zh-TW" altLang="en-US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22" y="2176498"/>
            <a:ext cx="4533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9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41749" r="-41749"/>
          <a:stretch>
            <a:fillRect/>
          </a:stretch>
        </p:blipFill>
        <p:spPr>
          <a:xfrm>
            <a:off x="498517" y="658991"/>
            <a:ext cx="7569157" cy="3292932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2472872"/>
          </a:xfrm>
        </p:spPr>
        <p:txBody>
          <a:bodyPr>
            <a:normAutofit lnSpcReduction="10000"/>
          </a:bodyPr>
          <a:lstStyle/>
          <a:p>
            <a:r>
              <a:rPr kumimoji="1" lang="en-US" altLang="zh-TW" dirty="0" smtClean="0"/>
              <a:t>Most prepositions can be represented as predicates (PATH or PLACE types) that take THING arguments.</a:t>
            </a:r>
          </a:p>
          <a:p>
            <a:pPr lvl="1"/>
            <a:r>
              <a:rPr kumimoji="1" lang="en-US" altLang="zh-TW" dirty="0" smtClean="0"/>
              <a:t>Other conceptual fields:</a:t>
            </a:r>
          </a:p>
          <a:p>
            <a:pPr lvl="2"/>
            <a:r>
              <a:rPr kumimoji="1" lang="en-US" altLang="zh-TW" dirty="0" smtClean="0"/>
              <a:t>Spatial (e.g. </a:t>
            </a:r>
            <a:r>
              <a:rPr kumimoji="1" lang="en-US" altLang="zh-TW" dirty="0" smtClean="0">
                <a:solidFill>
                  <a:srgbClr val="800000"/>
                </a:solidFill>
              </a:rPr>
              <a:t>in</a:t>
            </a:r>
            <a:r>
              <a:rPr kumimoji="1" lang="en-US" altLang="zh-TW" dirty="0" smtClean="0"/>
              <a:t> a room)</a:t>
            </a:r>
          </a:p>
          <a:p>
            <a:pPr lvl="2"/>
            <a:r>
              <a:rPr kumimoji="1" lang="en-US" altLang="zh-TW" dirty="0" smtClean="0"/>
              <a:t>Time (e.g. </a:t>
            </a:r>
            <a:r>
              <a:rPr kumimoji="1" lang="en-US" altLang="zh-TW" dirty="0" smtClean="0">
                <a:solidFill>
                  <a:srgbClr val="800000"/>
                </a:solidFill>
              </a:rPr>
              <a:t>in</a:t>
            </a:r>
            <a:r>
              <a:rPr kumimoji="1" lang="en-US" altLang="zh-TW" dirty="0" smtClean="0"/>
              <a:t> an hour)</a:t>
            </a:r>
          </a:p>
          <a:p>
            <a:pPr lvl="2"/>
            <a:r>
              <a:rPr kumimoji="1" lang="en-US" altLang="zh-TW" dirty="0" smtClean="0"/>
              <a:t>Properties ( e.g. you can get that dress </a:t>
            </a:r>
            <a:r>
              <a:rPr kumimoji="1" lang="en-US" altLang="zh-TW" dirty="0" smtClean="0">
                <a:solidFill>
                  <a:srgbClr val="800000"/>
                </a:solidFill>
              </a:rPr>
              <a:t>in</a:t>
            </a:r>
            <a:r>
              <a:rPr kumimoji="1" lang="en-US" altLang="zh-TW" dirty="0" smtClean="0"/>
              <a:t> red) </a:t>
            </a:r>
          </a:p>
          <a:p>
            <a:r>
              <a:rPr kumimoji="1" lang="en-US" altLang="zh-TW" dirty="0" smtClean="0"/>
              <a:t>Caution: Not every preposition is </a:t>
            </a:r>
            <a:r>
              <a:rPr kumimoji="1" lang="en-US" altLang="zh-TW" dirty="0" err="1" smtClean="0"/>
              <a:t>contentful</a:t>
            </a:r>
            <a:r>
              <a:rPr kumimoji="1" lang="en-US" altLang="zh-TW" dirty="0" smtClean="0"/>
              <a:t>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139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1. Intro</a:t>
            </a:r>
            <a:endParaRPr kumimoji="1"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7955107"/>
              </p:ext>
            </p:extLst>
          </p:nvPr>
        </p:nvGraphicFramePr>
        <p:xfrm>
          <a:off x="498475" y="1985963"/>
          <a:ext cx="7569200" cy="196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012582695"/>
              </p:ext>
            </p:extLst>
          </p:nvPr>
        </p:nvGraphicFramePr>
        <p:xfrm>
          <a:off x="498475" y="4165600"/>
          <a:ext cx="7569200" cy="196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097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4 key concepts related to verb meaning:</a:t>
            </a:r>
          </a:p>
          <a:p>
            <a:pPr lvl="1"/>
            <a:r>
              <a:rPr kumimoji="1" lang="en-US" altLang="zh-TW" dirty="0" smtClean="0"/>
              <a:t>Predication</a:t>
            </a:r>
          </a:p>
          <a:p>
            <a:pPr lvl="1"/>
            <a:r>
              <a:rPr kumimoji="1" lang="en-US" altLang="zh-TW" dirty="0" smtClean="0"/>
              <a:t>Argument structure</a:t>
            </a:r>
          </a:p>
          <a:p>
            <a:pPr lvl="1"/>
            <a:r>
              <a:rPr kumimoji="1" lang="en-US" altLang="zh-TW" dirty="0" smtClean="0"/>
              <a:t>Argument alternation</a:t>
            </a:r>
          </a:p>
          <a:p>
            <a:pPr lvl="1"/>
            <a:r>
              <a:rPr kumimoji="1" lang="en-US" altLang="zh-TW" dirty="0" smtClean="0"/>
              <a:t>Conflation</a:t>
            </a:r>
            <a:endParaRPr kumimoji="1" lang="en-US" altLang="zh-TW" dirty="0"/>
          </a:p>
          <a:p>
            <a:r>
              <a:rPr kumimoji="1" lang="en-US" altLang="zh-TW" dirty="0" smtClean="0"/>
              <a:t>Situation:</a:t>
            </a:r>
          </a:p>
          <a:p>
            <a:pPr lvl="1"/>
            <a:r>
              <a:rPr kumimoji="1" lang="en-US" altLang="zh-TW" dirty="0" smtClean="0"/>
              <a:t>EVENT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Motion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GO, CAUSE</a:t>
            </a:r>
          </a:p>
          <a:p>
            <a:pPr lvl="1"/>
            <a:r>
              <a:rPr kumimoji="1" lang="en-US" altLang="zh-TW" dirty="0" smtClean="0"/>
              <a:t>STATE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Location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BE</a:t>
            </a:r>
          </a:p>
          <a:p>
            <a:r>
              <a:rPr kumimoji="1" lang="en-US" altLang="zh-TW" dirty="0" smtClean="0"/>
              <a:t>Predication of other word classes</a:t>
            </a:r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182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2. The semantics of </a:t>
            </a:r>
            <a:r>
              <a:rPr kumimoji="1" lang="en-US" altLang="zh-TW" dirty="0" smtClean="0"/>
              <a:t>verbs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smtClean="0"/>
              <a:t>Verbs can be semantically classified in three ways:</a:t>
            </a:r>
          </a:p>
          <a:p>
            <a:r>
              <a:rPr kumimoji="1" lang="en-US" altLang="zh-TW" dirty="0" smtClean="0"/>
              <a:t>A. What type of situation they denote.</a:t>
            </a:r>
          </a:p>
          <a:p>
            <a:pPr lvl="1"/>
            <a:r>
              <a:rPr kumimoji="1" lang="en-US" altLang="zh-TW" dirty="0" smtClean="0"/>
              <a:t>By </a:t>
            </a:r>
            <a:r>
              <a:rPr kumimoji="1" lang="en-US" altLang="zh-TW" dirty="0" smtClean="0">
                <a:solidFill>
                  <a:srgbClr val="800000"/>
                </a:solidFill>
              </a:rPr>
              <a:t>ontological category </a:t>
            </a:r>
            <a:r>
              <a:rPr kumimoji="1" lang="en-US" altLang="zh-TW" dirty="0" smtClean="0"/>
              <a:t>(e.g. EVENT or STATE)</a:t>
            </a:r>
          </a:p>
          <a:p>
            <a:pPr lvl="1"/>
            <a:r>
              <a:rPr kumimoji="1" lang="en-US" altLang="zh-TW" dirty="0" smtClean="0"/>
              <a:t>By semantic field (e.g. Motion vs. cognitive attitude)[run vs. know] </a:t>
            </a:r>
          </a:p>
          <a:p>
            <a:r>
              <a:rPr kumimoji="1" lang="en-US" altLang="zh-TW" dirty="0" smtClean="0"/>
              <a:t>B. The types of argument structures</a:t>
            </a:r>
          </a:p>
          <a:p>
            <a:pPr lvl="1"/>
            <a:r>
              <a:rPr kumimoji="1" lang="en-US" altLang="zh-TW" dirty="0" smtClean="0"/>
              <a:t>E.g. conscious being + some proposition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 believe, report ★</a:t>
            </a:r>
          </a:p>
          <a:p>
            <a:pPr lvl="1"/>
            <a:r>
              <a:rPr kumimoji="1" lang="en-US" altLang="zh-TW" dirty="0" smtClean="0"/>
              <a:t>E.g2. Two things, one of which acts on the other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 crush, stroke★</a:t>
            </a:r>
          </a:p>
          <a:p>
            <a:r>
              <a:rPr kumimoji="1" lang="en-US" altLang="zh-TW" dirty="0" smtClean="0"/>
              <a:t>C. their interaction with time</a:t>
            </a:r>
          </a:p>
          <a:p>
            <a:pPr lvl="1"/>
            <a:r>
              <a:rPr kumimoji="1" lang="en-US" altLang="zh-TW" dirty="0" smtClean="0"/>
              <a:t>E.g. happen instantly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 recognize, arrive</a:t>
            </a:r>
          </a:p>
          <a:p>
            <a:pPr lvl="1"/>
            <a:r>
              <a:rPr kumimoji="1" lang="en-US" altLang="zh-TW" dirty="0" smtClean="0"/>
              <a:t>E.g2. go on for a long time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 search , play </a:t>
            </a:r>
            <a:r>
              <a:rPr kumimoji="1" lang="en-US" altLang="zh-TW" dirty="0"/>
              <a:t>★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442417" y="3613521"/>
            <a:ext cx="45207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He believed/reported that aliens landed.</a:t>
            </a:r>
            <a:endParaRPr kumimoji="1"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276328" y="4860166"/>
            <a:ext cx="45321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The toddler crushed/stroked the flowers.</a:t>
            </a:r>
            <a:endParaRPr kumimoji="1"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26059" y="5333904"/>
            <a:ext cx="313713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Search/play for hours</a:t>
            </a:r>
          </a:p>
          <a:p>
            <a:r>
              <a:rPr kumimoji="1" lang="en-US" altLang="zh-TW" dirty="0" smtClean="0"/>
              <a:t>#recognize/arrive for hours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43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Predicates and arguments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240371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Grammatically: Verb decides the structure of a sentence.</a:t>
            </a:r>
          </a:p>
          <a:p>
            <a:pPr lvl="1"/>
            <a:r>
              <a:rPr kumimoji="1" lang="en-US" altLang="zh-TW" dirty="0" smtClean="0"/>
              <a:t>“pick” needs two noun phrases: a subject and a direct object.</a:t>
            </a:r>
            <a:endParaRPr kumimoji="1" lang="en-US" altLang="zh-TW" dirty="0"/>
          </a:p>
          <a:p>
            <a:r>
              <a:rPr kumimoji="1" lang="en-US" altLang="zh-TW" dirty="0" smtClean="0"/>
              <a:t>Semantically:  similar to grammatical requirement.</a:t>
            </a:r>
          </a:p>
          <a:p>
            <a:pPr lvl="1"/>
            <a:r>
              <a:rPr kumimoji="1" lang="en-US" altLang="zh-TW" dirty="0" smtClean="0"/>
              <a:t>“pick” needs two entities: </a:t>
            </a:r>
            <a:r>
              <a:rPr kumimoji="1" lang="en-US" altLang="zh-TW" dirty="0" err="1" smtClean="0"/>
              <a:t>sth</a:t>
            </a:r>
            <a:r>
              <a:rPr kumimoji="1" lang="en-US" altLang="zh-TW" dirty="0" smtClean="0"/>
              <a:t> do the picking and </a:t>
            </a:r>
            <a:r>
              <a:rPr kumimoji="1" lang="en-US" altLang="zh-TW" dirty="0" err="1" smtClean="0"/>
              <a:t>sth</a:t>
            </a:r>
            <a:r>
              <a:rPr kumimoji="1" lang="en-US" altLang="zh-TW" dirty="0" smtClean="0"/>
              <a:t> to be picked.</a:t>
            </a:r>
          </a:p>
          <a:p>
            <a:r>
              <a:rPr kumimoji="1" lang="en-US" altLang="zh-TW" dirty="0" smtClean="0"/>
              <a:t>Situation: verb + arguments</a:t>
            </a:r>
          </a:p>
          <a:p>
            <a:r>
              <a:rPr kumimoji="1" lang="en-US" altLang="zh-TW" dirty="0"/>
              <a:t>A</a:t>
            </a:r>
            <a:r>
              <a:rPr kumimoji="1" lang="en-US" altLang="zh-TW" dirty="0" smtClean="0"/>
              <a:t> sentence: </a:t>
            </a:r>
          </a:p>
          <a:p>
            <a:pPr lvl="1"/>
            <a:r>
              <a:rPr kumimoji="1" lang="en-US" altLang="zh-TW" dirty="0" smtClean="0"/>
              <a:t>Grammatically: noun phrase,  verb</a:t>
            </a:r>
            <a:endParaRPr kumimoji="1" lang="en-US" altLang="zh-TW" dirty="0"/>
          </a:p>
          <a:p>
            <a:pPr lvl="1"/>
            <a:r>
              <a:rPr kumimoji="1" lang="en-US" altLang="zh-TW" dirty="0" smtClean="0"/>
              <a:t>Semantically: referring expression,  predicate ★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006247" y="1415534"/>
            <a:ext cx="2339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Fran picked flowers.</a:t>
            </a:r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46577" y="4747441"/>
            <a:ext cx="9701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It lives!</a:t>
            </a:r>
          </a:p>
          <a:p>
            <a:r>
              <a:rPr kumimoji="1" lang="en-US" altLang="zh-TW" dirty="0" smtClean="0"/>
              <a:t>It rains.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642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98517" y="1985962"/>
            <a:ext cx="7569157" cy="2453023"/>
          </a:xfrm>
        </p:spPr>
        <p:txBody>
          <a:bodyPr>
            <a:normAutofit/>
          </a:bodyPr>
          <a:lstStyle/>
          <a:p>
            <a:r>
              <a:rPr kumimoji="1" lang="en-US" altLang="zh-TW" dirty="0"/>
              <a:t>Fran and </a:t>
            </a:r>
            <a:r>
              <a:rPr kumimoji="1" lang="en-US" altLang="zh-TW" dirty="0" smtClean="0"/>
              <a:t>flowers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referring expression (involved in picking action)</a:t>
            </a:r>
          </a:p>
          <a:p>
            <a:r>
              <a:rPr kumimoji="1" lang="en-US" altLang="zh-TW" dirty="0"/>
              <a:t>Pick </a:t>
            </a:r>
            <a:r>
              <a:rPr kumimoji="1" lang="en-US" altLang="zh-TW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/>
              <a:t> </a:t>
            </a:r>
            <a:r>
              <a:rPr kumimoji="1" lang="en-US" altLang="zh-TW" dirty="0"/>
              <a:t>predicator (describe situation)</a:t>
            </a:r>
          </a:p>
          <a:p>
            <a:r>
              <a:rPr kumimoji="1" lang="en-US" altLang="zh-TW" i="1" dirty="0" smtClean="0"/>
              <a:t>Pick</a:t>
            </a:r>
            <a:r>
              <a:rPr kumimoji="1" lang="en-US" altLang="zh-TW" dirty="0" smtClean="0"/>
              <a:t> </a:t>
            </a:r>
            <a:r>
              <a:rPr kumimoji="1" lang="en-US" altLang="zh-TW" dirty="0" smtClean="0">
                <a:solidFill>
                  <a:srgbClr val="800000"/>
                </a:solidFill>
              </a:rPr>
              <a:t>predicates a relation </a:t>
            </a:r>
            <a:r>
              <a:rPr kumimoji="1" lang="en-US" altLang="zh-TW" dirty="0" smtClean="0"/>
              <a:t>between </a:t>
            </a:r>
            <a:r>
              <a:rPr kumimoji="1" lang="en-US" altLang="zh-TW" i="1" dirty="0" smtClean="0"/>
              <a:t>Fran</a:t>
            </a:r>
            <a:r>
              <a:rPr kumimoji="1" lang="en-US" altLang="zh-TW" dirty="0" smtClean="0"/>
              <a:t> and </a:t>
            </a:r>
            <a:r>
              <a:rPr kumimoji="1" lang="en-US" altLang="zh-TW" i="1" dirty="0" smtClean="0"/>
              <a:t>flowers</a:t>
            </a:r>
            <a:r>
              <a:rPr kumimoji="1" lang="en-US" altLang="zh-TW" dirty="0" smtClean="0"/>
              <a:t>.</a:t>
            </a:r>
          </a:p>
          <a:p>
            <a:r>
              <a:rPr kumimoji="1" lang="en-US" altLang="zh-TW" i="1" dirty="0" smtClean="0"/>
              <a:t>Fran</a:t>
            </a:r>
            <a:r>
              <a:rPr kumimoji="1" lang="en-US" altLang="zh-TW" dirty="0" smtClean="0"/>
              <a:t>[PICKER] and </a:t>
            </a:r>
            <a:r>
              <a:rPr kumimoji="1" lang="en-US" altLang="zh-TW" i="1" dirty="0" smtClean="0"/>
              <a:t>flowers</a:t>
            </a:r>
            <a:r>
              <a:rPr kumimoji="1" lang="en-US" altLang="zh-TW" dirty="0" smtClean="0"/>
              <a:t>[PICKED]are </a:t>
            </a:r>
            <a:r>
              <a:rPr kumimoji="1" lang="en-US" altLang="zh-TW" dirty="0" smtClean="0">
                <a:solidFill>
                  <a:srgbClr val="800000"/>
                </a:solidFill>
              </a:rPr>
              <a:t>arguments</a:t>
            </a:r>
            <a:r>
              <a:rPr kumimoji="1" lang="en-US" altLang="zh-TW" dirty="0" smtClean="0"/>
              <a:t> of the predicate </a:t>
            </a:r>
            <a:r>
              <a:rPr kumimoji="1" lang="en-US" altLang="zh-TW" i="1" dirty="0" smtClean="0"/>
              <a:t>pick</a:t>
            </a:r>
            <a:r>
              <a:rPr kumimoji="1" lang="en-US" altLang="zh-TW" dirty="0" smtClean="0"/>
              <a:t>.</a:t>
            </a:r>
          </a:p>
          <a:p>
            <a:endParaRPr kumimoji="1"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4"/>
          </p:nvPr>
        </p:nvSpPr>
        <p:spPr>
          <a:xfrm>
            <a:off x="498517" y="4660353"/>
            <a:ext cx="7569157" cy="14705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zh-TW" dirty="0" smtClean="0"/>
              <a:t>Conceptual Semantic representation:</a:t>
            </a:r>
          </a:p>
          <a:p>
            <a:pPr marL="0" indent="0">
              <a:buNone/>
            </a:pPr>
            <a:r>
              <a:rPr kumimoji="1" lang="en-US" altLang="zh-TW" dirty="0" smtClean="0"/>
              <a:t>Pick (Fran, flowers)</a:t>
            </a:r>
          </a:p>
          <a:p>
            <a:pPr marL="0" indent="0">
              <a:buNone/>
            </a:pPr>
            <a:r>
              <a:rPr kumimoji="1" lang="en-US" altLang="zh-TW" dirty="0" smtClean="0"/>
              <a:t>Predicate (arguments)</a:t>
            </a:r>
            <a:endParaRPr kumimoji="1" lang="zh-TW" altLang="en-US" dirty="0"/>
          </a:p>
        </p:txBody>
      </p:sp>
      <p:sp>
        <p:nvSpPr>
          <p:cNvPr id="7" name="標題 6"/>
          <p:cNvSpPr txBox="1">
            <a:spLocks noGrp="1"/>
          </p:cNvSpPr>
          <p:nvPr>
            <p:ph type="title"/>
          </p:nvPr>
        </p:nvSpPr>
        <p:spPr>
          <a:xfrm>
            <a:off x="2029260" y="484094"/>
            <a:ext cx="44947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zh-TW" dirty="0" smtClean="0"/>
              <a:t>Fran picked flowers.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19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Generalizing about situation types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r>
              <a:rPr kumimoji="1" lang="en-US" altLang="zh-TW" dirty="0" smtClean="0"/>
              <a:t>E.g. #Pictures picked impishness. </a:t>
            </a:r>
            <a:r>
              <a:rPr kumimoji="1" lang="en-US" altLang="zh-TW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dirty="0" smtClean="0">
                <a:solidFill>
                  <a:srgbClr val="800000"/>
                </a:solidFill>
              </a:rPr>
              <a:t>Semantically</a:t>
            </a:r>
            <a:r>
              <a:rPr kumimoji="1" lang="en-US" altLang="zh-TW" dirty="0" smtClean="0"/>
              <a:t> </a:t>
            </a:r>
            <a:r>
              <a:rPr kumimoji="1" lang="en-US" altLang="zh-TW" dirty="0">
                <a:solidFill>
                  <a:srgbClr val="800000"/>
                </a:solidFill>
              </a:rPr>
              <a:t>anomalous</a:t>
            </a:r>
          </a:p>
          <a:p>
            <a:r>
              <a:rPr kumimoji="1" lang="en-US" altLang="zh-TW" dirty="0" smtClean="0"/>
              <a:t>Limits of semantic categories: </a:t>
            </a:r>
          </a:p>
          <a:p>
            <a:pPr lvl="1"/>
            <a:r>
              <a:rPr kumimoji="1" lang="en-US" altLang="zh-TW" dirty="0" smtClean="0"/>
              <a:t>[PICKER]: </a:t>
            </a:r>
            <a:r>
              <a:rPr kumimoji="1" lang="en-US" altLang="zh-TW" dirty="0" err="1" smtClean="0"/>
              <a:t>sth</a:t>
            </a:r>
            <a:r>
              <a:rPr kumimoji="1" lang="en-US" altLang="zh-TW" dirty="0" smtClean="0"/>
              <a:t> that can move</a:t>
            </a:r>
          </a:p>
          <a:p>
            <a:pPr lvl="1"/>
            <a:r>
              <a:rPr kumimoji="1" lang="en-US" altLang="zh-TW" dirty="0" smtClean="0"/>
              <a:t>[PICKED]: a physical entity that can be grasped.</a:t>
            </a:r>
          </a:p>
          <a:p>
            <a:r>
              <a:rPr kumimoji="1" lang="en-US" altLang="zh-TW" dirty="0" smtClean="0"/>
              <a:t>Generalization: </a:t>
            </a:r>
            <a:r>
              <a:rPr kumimoji="1" lang="en-US" altLang="zh-TW" dirty="0"/>
              <a:t>★</a:t>
            </a:r>
          </a:p>
          <a:p>
            <a:pPr lvl="1"/>
            <a:r>
              <a:rPr kumimoji="1" lang="en-US" altLang="zh-TW" dirty="0" smtClean="0"/>
              <a:t>A. Physical actions </a:t>
            </a:r>
          </a:p>
          <a:p>
            <a:pPr lvl="1"/>
            <a:r>
              <a:rPr kumimoji="1" lang="en-US" altLang="zh-TW" dirty="0" smtClean="0"/>
              <a:t>B. </a:t>
            </a:r>
            <a:r>
              <a:rPr kumimoji="1" lang="en-US" altLang="zh-TW" dirty="0" smtClean="0">
                <a:solidFill>
                  <a:srgbClr val="800000"/>
                </a:solidFill>
              </a:rPr>
              <a:t>a thing </a:t>
            </a:r>
            <a:r>
              <a:rPr kumimoji="1" lang="en-US" altLang="zh-TW" dirty="0" smtClean="0"/>
              <a:t>that moves in order to affect </a:t>
            </a:r>
            <a:r>
              <a:rPr kumimoji="1" lang="en-US" altLang="zh-TW" dirty="0" smtClean="0">
                <a:solidFill>
                  <a:srgbClr val="800000"/>
                </a:solidFill>
              </a:rPr>
              <a:t>another thing</a:t>
            </a:r>
            <a:r>
              <a:rPr kumimoji="1" lang="en-US" altLang="zh-TW" dirty="0" smtClean="0"/>
              <a:t>. ★ </a:t>
            </a:r>
          </a:p>
          <a:p>
            <a:pPr marL="0" indent="0">
              <a:buNone/>
            </a:pPr>
            <a:r>
              <a:rPr kumimoji="1" lang="en-US" altLang="zh-TW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kumimoji="1" lang="en-US" altLang="zh-TW" dirty="0" smtClean="0">
                <a:sym typeface="Wingdings"/>
              </a:rPr>
              <a:t>The amount of arguments. (one or two)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9127" y="1994599"/>
            <a:ext cx="56243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dirty="0" smtClean="0"/>
              <a:t>Grammatical requirement ≠ semantic requirement</a:t>
            </a:r>
            <a:endParaRPr kumimoji="1"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69" y="3005928"/>
            <a:ext cx="3938288" cy="180818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976966" y="5058231"/>
            <a:ext cx="21556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How  about “jog” ?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127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Relation of verb and its arguments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1 argument (e.g. jog)</a:t>
            </a:r>
          </a:p>
          <a:p>
            <a:pPr marL="228600" lvl="1" indent="0">
              <a:buNone/>
            </a:pPr>
            <a:endParaRPr kumimoji="1" lang="en-US" altLang="zh-TW" dirty="0" smtClean="0"/>
          </a:p>
          <a:p>
            <a:pPr marL="228600" lvl="1" indent="0">
              <a:buNone/>
            </a:pPr>
            <a:endParaRPr kumimoji="1" lang="en-US" altLang="zh-TW" dirty="0" smtClean="0"/>
          </a:p>
          <a:p>
            <a:pPr marL="228600" lvl="1" indent="0">
              <a:buNone/>
            </a:pPr>
            <a:r>
              <a:rPr kumimoji="1" lang="en-US" altLang="zh-TW" dirty="0" smtClean="0"/>
              <a:t>[Predicate (argument)]</a:t>
            </a:r>
            <a:endParaRPr kumimoji="1" lang="en-US" altLang="zh-TW" dirty="0"/>
          </a:p>
          <a:p>
            <a:r>
              <a:rPr kumimoji="1" lang="en-US" altLang="zh-TW" dirty="0" smtClean="0"/>
              <a:t>2 arguments (e.g. pick, erase, lift)</a:t>
            </a:r>
          </a:p>
          <a:p>
            <a:pPr lvl="1"/>
            <a:endParaRPr kumimoji="1" lang="en-US" altLang="zh-TW" dirty="0" smtClean="0"/>
          </a:p>
          <a:p>
            <a:pPr lvl="1"/>
            <a:endParaRPr kumimoji="1" lang="en-US" altLang="zh-TW" dirty="0"/>
          </a:p>
          <a:p>
            <a:pPr marL="228600" lvl="1" indent="0">
              <a:buNone/>
            </a:pPr>
            <a:r>
              <a:rPr kumimoji="1" lang="en-US" altLang="zh-TW" dirty="0" smtClean="0"/>
              <a:t>[</a:t>
            </a:r>
            <a:r>
              <a:rPr kumimoji="1" lang="en-US" altLang="zh-TW" dirty="0"/>
              <a:t>Predicate (</a:t>
            </a:r>
            <a:r>
              <a:rPr kumimoji="1" lang="en-US" altLang="zh-TW" dirty="0" smtClean="0"/>
              <a:t>argument1,argument2)</a:t>
            </a:r>
            <a:r>
              <a:rPr kumimoji="1" lang="en-US" altLang="zh-TW" dirty="0"/>
              <a:t>]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96" y="2491327"/>
            <a:ext cx="4775200" cy="5207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96" y="4072187"/>
            <a:ext cx="6997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0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Arguments as verb components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Paint = applied paint to = ACTION + THING + DIRECTION</a:t>
            </a:r>
          </a:p>
          <a:p>
            <a:pPr marL="0" indent="0">
              <a:buNone/>
            </a:pPr>
            <a:r>
              <a:rPr kumimoji="1" lang="en-US" altLang="zh-TW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kumimoji="1" lang="en-US" altLang="zh-TW" i="1" dirty="0" smtClean="0"/>
              <a:t>Verb paint</a:t>
            </a:r>
            <a:r>
              <a:rPr kumimoji="1" lang="en-US" altLang="zh-TW" dirty="0" smtClean="0"/>
              <a:t> carries an argument </a:t>
            </a:r>
            <a:r>
              <a:rPr kumimoji="1" lang="en-US" altLang="zh-TW" i="1" dirty="0" smtClean="0"/>
              <a:t>paint</a:t>
            </a:r>
            <a:endParaRPr kumimoji="1" lang="en-US" altLang="zh-TW" i="1" dirty="0"/>
          </a:p>
          <a:p>
            <a:r>
              <a:rPr kumimoji="1" lang="en-US" altLang="zh-TW" dirty="0" smtClean="0"/>
              <a:t>Redundant-examination:</a:t>
            </a:r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491313"/>
            <a:ext cx="7410159" cy="19540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91" y="5486429"/>
            <a:ext cx="6332526" cy="4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優勢">
  <a:themeElements>
    <a:clrScheme name="冒險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優勢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優勢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優勢.thmx</Template>
  <TotalTime>621</TotalTime>
  <Words>2170</Words>
  <Application>Microsoft Macintosh PowerPoint</Application>
  <PresentationFormat>如螢幕大小 (4:3)</PresentationFormat>
  <Paragraphs>319</Paragraphs>
  <Slides>30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優勢</vt:lpstr>
      <vt:lpstr>Predication: Verbs, EVENTS, and STATES</vt:lpstr>
      <vt:lpstr>Outline</vt:lpstr>
      <vt:lpstr>1. Intro</vt:lpstr>
      <vt:lpstr>2. The semantics of verbs</vt:lpstr>
      <vt:lpstr>Predicates and arguments</vt:lpstr>
      <vt:lpstr>Fran picked flowers.</vt:lpstr>
      <vt:lpstr>Generalizing about situation types</vt:lpstr>
      <vt:lpstr>Relation of verb and its arguments</vt:lpstr>
      <vt:lpstr>Arguments as verb components</vt:lpstr>
      <vt:lpstr>PowerPoint 簡報</vt:lpstr>
      <vt:lpstr>Unexpressed object alternation</vt:lpstr>
      <vt:lpstr>Summary</vt:lpstr>
      <vt:lpstr>PowerPoint 簡報</vt:lpstr>
      <vt:lpstr>3. STATES and EVENTS</vt:lpstr>
      <vt:lpstr>4. Motion verbs</vt:lpstr>
      <vt:lpstr>Elements of Situation</vt:lpstr>
      <vt:lpstr>Conceptual Semantics componential structure</vt:lpstr>
      <vt:lpstr>PowerPoint 簡報</vt:lpstr>
      <vt:lpstr>Circular GO?</vt:lpstr>
      <vt:lpstr>Examination of redundant elements in verb</vt:lpstr>
      <vt:lpstr>More about conflation</vt:lpstr>
      <vt:lpstr>Another EVENT type: causation</vt:lpstr>
      <vt:lpstr>Language typology and polysemy of MOTION verbs</vt:lpstr>
      <vt:lpstr>Extending the Location/Motion structures</vt:lpstr>
      <vt:lpstr>5. Non-verb predicates</vt:lpstr>
      <vt:lpstr>Are adjectives predicates?</vt:lpstr>
      <vt:lpstr>Predicative nouns</vt:lpstr>
      <vt:lpstr>Predication and prepositions</vt:lpstr>
      <vt:lpstr>PowerPoint 簡報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Predication: Verbs, EVENTS, and STATES</dc:title>
  <dc:creator>Mac</dc:creator>
  <cp:lastModifiedBy>Mac</cp:lastModifiedBy>
  <cp:revision>50</cp:revision>
  <dcterms:created xsi:type="dcterms:W3CDTF">2014-04-08T09:42:50Z</dcterms:created>
  <dcterms:modified xsi:type="dcterms:W3CDTF">2014-04-08T20:50:15Z</dcterms:modified>
</cp:coreProperties>
</file>